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iW39r7geTI9iQfqvsB0WYx/1VX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714D3B-AAF1-4143-9872-B0D14BB50916}">
  <a:tblStyle styleId="{63714D3B-AAF1-4143-9872-B0D14BB5091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1"/>
  </p:normalViewPr>
  <p:slideViewPr>
    <p:cSldViewPr snapToGrid="0">
      <p:cViewPr varScale="1">
        <p:scale>
          <a:sx n="100" d="100"/>
          <a:sy n="100" d="100"/>
        </p:scale>
        <p:origin x="90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GA everybody</a:t>
            </a:r>
            <a:endParaRPr/>
          </a:p>
          <a:p>
            <a:pPr marL="0" lvl="0" indent="0" algn="l" rtl="0">
              <a:spcBef>
                <a:spcPts val="0"/>
              </a:spcBef>
              <a:spcAft>
                <a:spcPts val="0"/>
              </a:spcAft>
              <a:buNone/>
            </a:pPr>
            <a:r>
              <a:rPr lang="en-US"/>
              <a:t>My name is and with my colleagues we’re going to talk about WiFi Security Protocols</a:t>
            </a: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Our second attack is brute force. It’s a type of cyberattack where an attacker tries every combination of characters in order to guess a password or encryption key. We will use it to exploit the four-way handshake vulnerability in WPA protocol. This attack can be successful against weak passwords or encryption keys that are short or that are commonly used.</a:t>
            </a:r>
            <a:endParaRPr/>
          </a:p>
        </p:txBody>
      </p:sp>
      <p:sp>
        <p:nvSpPr>
          <p:cNvPr id="259" name="Google Shape;25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first step of the attack is to use the airmon tool in order to put the wireless interface into monitoring mode. In our case we will use (wlan0) to perform the attack.</a:t>
            </a: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Executing the previous command this will search all nearby wireless networks and will give us a list of available networks with their information. We chose the first wireless network to implement our attack from the list, and store its MAC address to use it later.</a:t>
            </a:r>
            <a:endParaRPr/>
          </a:p>
        </p:txBody>
      </p:sp>
      <p:sp>
        <p:nvSpPr>
          <p:cNvPr id="277" name="Google Shape;27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to start collecting data packets between the targeted access point and the connected devices we use airodump-ng tool . </a:t>
            </a:r>
            <a:endParaRPr/>
          </a:p>
          <a:p>
            <a:pPr marL="0" lvl="0" indent="0" algn="l" rtl="0">
              <a:spcBef>
                <a:spcPts val="0"/>
              </a:spcBef>
              <a:spcAft>
                <a:spcPts val="0"/>
              </a:spcAft>
              <a:buNone/>
            </a:pPr>
            <a:r>
              <a:rPr lang="en-US"/>
              <a:t>To use this tool we specified the following arguments: channel 2 as the network traffic , the  file name "capture"  which is used for writing the captured traffic, and the MAC address of the target access point that we got previously.</a:t>
            </a:r>
            <a:endParaRPr/>
          </a:p>
          <a:p>
            <a:pPr marL="0" lvl="0" indent="0" algn="l" rtl="0">
              <a:spcBef>
                <a:spcPts val="0"/>
              </a:spcBef>
              <a:spcAft>
                <a:spcPts val="0"/>
              </a:spcAft>
              <a:buNone/>
            </a:pPr>
            <a:endParaRPr/>
          </a:p>
          <a:p>
            <a:pPr marL="0" lvl="0" indent="0" algn="l" rtl="0">
              <a:spcBef>
                <a:spcPts val="0"/>
              </a:spcBef>
              <a:spcAft>
                <a:spcPts val="0"/>
              </a:spcAft>
              <a:buNone/>
            </a:pPr>
            <a:r>
              <a:rPr lang="en-US"/>
              <a:t>The wlan0mon argument specifies the name of the wireless network interface that the tool will use to capture the traffic, and the "mon" part of the name indicates that the interface is in monitor mode, which is required to capture wireless network traffic.</a:t>
            </a:r>
            <a:endParaRPr/>
          </a:p>
        </p:txBody>
      </p:sp>
      <p:sp>
        <p:nvSpPr>
          <p:cNvPr id="285" name="Google Shape;28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second part of the attack is to perform deauthentication attack and our goal is to disconnect a client from the targeted access point. To perform this attack, we used airplay tool to send a series of forged deauthentication packets to the target access point to end the communication session with the client and force re-authentication process.</a:t>
            </a:r>
            <a:endParaRPr/>
          </a:p>
        </p:txBody>
      </p:sp>
      <p:sp>
        <p:nvSpPr>
          <p:cNvPr id="293" name="Google Shape;29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disconnecting the client with AP, we wait until we capture a handshake packet when the client tries to re-authenticate to the AP.</a:t>
            </a:r>
            <a:endParaRPr/>
          </a:p>
        </p:txBody>
      </p:sp>
      <p:sp>
        <p:nvSpPr>
          <p:cNvPr id="301" name="Google Shape;30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When we capture a handshake packet we use it to crack the WPA pre-shared key. First, we created a dictionary that contains a wordlist. Then we used aircrack-ng tool to automate the brute force attack. This tool will start attempting to crack the pre-shared key and depending on the speed of your CPU and the size of the dictionary, this could take hours, or maybe even days.</a:t>
            </a:r>
            <a:endParaRPr sz="105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1050">
              <a:solidFill>
                <a:srgbClr val="333333"/>
              </a:solidFill>
              <a:highlight>
                <a:srgbClr val="FFFFFF"/>
              </a:highlight>
              <a:latin typeface="Arial"/>
              <a:ea typeface="Arial"/>
              <a:cs typeface="Arial"/>
              <a:sym typeface="Arial"/>
            </a:endParaRPr>
          </a:p>
        </p:txBody>
      </p:sp>
      <p:sp>
        <p:nvSpPr>
          <p:cNvPr id="310" name="Google Shape;31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Finally, when the aircrack tool finds a match with the dictionary, the terminal will show the following screen which indicates the key has been found. </a:t>
            </a:r>
            <a:endParaRPr/>
          </a:p>
        </p:txBody>
      </p:sp>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t>In this presentation, we will go through:</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latin typeface="Arial"/>
                <a:ea typeface="Arial"/>
                <a:cs typeface="Arial"/>
                <a:sym typeface="Arial"/>
              </a:rPr>
              <a:t>1.</a:t>
            </a:r>
            <a:r>
              <a:rPr lang="en-US"/>
              <a:t>A small background</a:t>
            </a:r>
            <a:endParaRPr/>
          </a:p>
          <a:p>
            <a:pPr marL="0" lvl="0" indent="0" algn="l" rtl="0">
              <a:lnSpc>
                <a:spcPct val="115000"/>
              </a:lnSpc>
              <a:spcBef>
                <a:spcPts val="0"/>
              </a:spcBef>
              <a:spcAft>
                <a:spcPts val="0"/>
              </a:spcAft>
              <a:buClr>
                <a:schemeClr val="dk1"/>
              </a:buClr>
              <a:buSzPts val="1100"/>
              <a:buFont typeface="Arial"/>
              <a:buNone/>
            </a:pPr>
            <a:r>
              <a:rPr lang="en-US">
                <a:latin typeface="Arial"/>
                <a:ea typeface="Arial"/>
                <a:cs typeface="Arial"/>
                <a:sym typeface="Arial"/>
              </a:rPr>
              <a:t>2.</a:t>
            </a:r>
            <a:r>
              <a:rPr lang="en-US"/>
              <a:t>The main features of WiFi Protocols</a:t>
            </a:r>
            <a:endParaRPr/>
          </a:p>
          <a:p>
            <a:pPr marL="0" lvl="0" indent="0" algn="l" rtl="0">
              <a:lnSpc>
                <a:spcPct val="115000"/>
              </a:lnSpc>
              <a:spcBef>
                <a:spcPts val="0"/>
              </a:spcBef>
              <a:spcAft>
                <a:spcPts val="0"/>
              </a:spcAft>
              <a:buClr>
                <a:schemeClr val="dk1"/>
              </a:buClr>
              <a:buSzPts val="1100"/>
              <a:buFont typeface="Arial"/>
              <a:buNone/>
            </a:pPr>
            <a:r>
              <a:rPr lang="en-US">
                <a:latin typeface="Arial"/>
                <a:ea typeface="Arial"/>
                <a:cs typeface="Arial"/>
                <a:sym typeface="Arial"/>
              </a:rPr>
              <a:t>3.</a:t>
            </a:r>
            <a:r>
              <a:rPr lang="en-US"/>
              <a:t>The attacks and countermeasures</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t>It’s worth mentioning that we worked on 8 attacks for the report, but for the purpose of the presentation we will only talk about 3 of them</a:t>
            </a:r>
            <a:endParaRPr/>
          </a:p>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To talk about Wifi we have to travel in time to 1985</a:t>
            </a:r>
            <a:endParaRPr/>
          </a:p>
          <a:p>
            <a:pPr marL="0" lvl="0" indent="0" algn="l" rtl="0">
              <a:lnSpc>
                <a:spcPct val="115000"/>
              </a:lnSpc>
              <a:spcBef>
                <a:spcPts val="0"/>
              </a:spcBef>
              <a:spcAft>
                <a:spcPts val="0"/>
              </a:spcAft>
              <a:buClr>
                <a:schemeClr val="dk1"/>
              </a:buClr>
              <a:buSzPts val="1100"/>
              <a:buFont typeface="Arial"/>
              <a:buNone/>
            </a:pPr>
            <a:r>
              <a:rPr lang="en-US"/>
              <a:t>However, it was in 1997 that the WEP protocol was introduced by the IEEE, then in 2003 and 2004, WPA and WPA2 were born to reduce WEP vulnerabilities.</a:t>
            </a:r>
            <a:endParaRPr/>
          </a:p>
          <a:p>
            <a:pPr marL="0" lvl="0" indent="0" algn="l" rtl="0">
              <a:lnSpc>
                <a:spcPct val="115000"/>
              </a:lnSpc>
              <a:spcBef>
                <a:spcPts val="0"/>
              </a:spcBef>
              <a:spcAft>
                <a:spcPts val="0"/>
              </a:spcAft>
              <a:buClr>
                <a:schemeClr val="dk1"/>
              </a:buClr>
              <a:buSzPts val="1100"/>
              <a:buFont typeface="Arial"/>
              <a:buNone/>
            </a:pPr>
            <a:r>
              <a:rPr lang="en-US"/>
              <a:t>Finally in 2018 the WPA3 appeared with a different approach.</a:t>
            </a:r>
            <a:endParaRPr/>
          </a:p>
          <a:p>
            <a:pPr marL="0" lvl="0" indent="0" algn="l" rtl="0">
              <a:spcBef>
                <a:spcPts val="0"/>
              </a:spcBef>
              <a:spcAft>
                <a:spcPts val="0"/>
              </a:spcAft>
              <a:buNone/>
            </a:pPr>
            <a:endParaRPr/>
          </a:p>
        </p:txBody>
      </p:sp>
      <p:sp>
        <p:nvSpPr>
          <p:cNvPr id="105" name="Google Shape;10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I won’t describe all the features, only highlight the most important.</a:t>
            </a:r>
            <a:endParaRPr/>
          </a:p>
          <a:p>
            <a:pPr marL="0" lvl="0" indent="0" algn="l" rtl="0">
              <a:lnSpc>
                <a:spcPct val="115000"/>
              </a:lnSpc>
              <a:spcBef>
                <a:spcPts val="0"/>
              </a:spcBef>
              <a:spcAft>
                <a:spcPts val="0"/>
              </a:spcAft>
              <a:buClr>
                <a:schemeClr val="dk1"/>
              </a:buClr>
              <a:buSzPts val="1100"/>
              <a:buFont typeface="Arial"/>
              <a:buNone/>
            </a:pPr>
            <a:r>
              <a:rPr lang="en-US"/>
              <a:t>1. First, WPA2 and 3 use AES encryption</a:t>
            </a:r>
            <a:endParaRPr/>
          </a:p>
          <a:p>
            <a:pPr marL="0" lvl="0" indent="0" algn="l" rtl="0">
              <a:lnSpc>
                <a:spcPct val="115000"/>
              </a:lnSpc>
              <a:spcBef>
                <a:spcPts val="0"/>
              </a:spcBef>
              <a:spcAft>
                <a:spcPts val="0"/>
              </a:spcAft>
              <a:buClr>
                <a:schemeClr val="dk1"/>
              </a:buClr>
              <a:buSzPts val="1100"/>
              <a:buFont typeface="Arial"/>
              <a:buNone/>
            </a:pPr>
            <a:r>
              <a:rPr lang="en-US"/>
              <a:t>2. Then, from WPA onwards, the session key is 128 bits</a:t>
            </a:r>
            <a:endParaRPr/>
          </a:p>
          <a:p>
            <a:pPr marL="0" lvl="0" indent="0" algn="l" rtl="0">
              <a:lnSpc>
                <a:spcPct val="115000"/>
              </a:lnSpc>
              <a:spcBef>
                <a:spcPts val="0"/>
              </a:spcBef>
              <a:spcAft>
                <a:spcPts val="0"/>
              </a:spcAft>
              <a:buClr>
                <a:schemeClr val="dk1"/>
              </a:buClr>
              <a:buSzPts val="1100"/>
              <a:buFont typeface="Arial"/>
              <a:buNone/>
            </a:pPr>
            <a:r>
              <a:rPr lang="en-US"/>
              <a:t>3. Also, WPA2 and 3 use Block cipher instead of Stream Cipher</a:t>
            </a:r>
            <a:endParaRPr/>
          </a:p>
          <a:p>
            <a:pPr marL="0" lvl="0" indent="0" algn="l" rtl="0">
              <a:lnSpc>
                <a:spcPct val="115000"/>
              </a:lnSpc>
              <a:spcBef>
                <a:spcPts val="0"/>
              </a:spcBef>
              <a:spcAft>
                <a:spcPts val="0"/>
              </a:spcAft>
              <a:buClr>
                <a:schemeClr val="dk1"/>
              </a:buClr>
              <a:buSzPts val="1100"/>
              <a:buFont typeface="Arial"/>
              <a:buNone/>
            </a:pPr>
            <a:r>
              <a:rPr lang="en-US"/>
              <a:t>Finally, WPA3 uses SAE for key management.</a:t>
            </a:r>
            <a:endParaRPr/>
          </a:p>
          <a:p>
            <a:pPr marL="0" lvl="0" indent="0" algn="l" rtl="0">
              <a:spcBef>
                <a:spcPts val="0"/>
              </a:spcBef>
              <a:spcAft>
                <a:spcPts val="0"/>
              </a:spcAft>
              <a:buNone/>
            </a:pPr>
            <a:endParaRPr/>
          </a:p>
        </p:txBody>
      </p:sp>
      <p:sp>
        <p:nvSpPr>
          <p:cNvPr id="173" name="Google Shape;17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A Rogue AP is a fake, a non-authorized access point that can simulate a new and tricky SSID or an existing SSID</a:t>
            </a:r>
            <a:endParaRPr/>
          </a:p>
          <a:p>
            <a:pPr marL="0" lvl="0" indent="0" algn="l" rtl="0">
              <a:lnSpc>
                <a:spcPct val="115000"/>
              </a:lnSpc>
              <a:spcBef>
                <a:spcPts val="0"/>
              </a:spcBef>
              <a:spcAft>
                <a:spcPts val="0"/>
              </a:spcAft>
              <a:buNone/>
            </a:pPr>
            <a:r>
              <a:rPr lang="en-US"/>
              <a:t>With this Rogue we can carry out 2 type of attacks, Mitm and Eavesdropping</a:t>
            </a:r>
            <a:endParaRPr/>
          </a:p>
        </p:txBody>
      </p:sp>
      <p:sp>
        <p:nvSpPr>
          <p:cNvPr id="189" name="Google Shape;18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5"/>
            <a:ext cx="6172200" cy="4873625"/>
          </a:xfrm>
          <a:prstGeom prst="rect">
            <a:avLst/>
          </a:prstGeom>
          <a:noFill/>
          <a:ln>
            <a:noFill/>
          </a:ln>
        </p:spPr>
      </p:sp>
      <p:sp>
        <p:nvSpPr>
          <p:cNvPr id="68" name="Google Shape;68;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2762054" y="2158738"/>
            <a:ext cx="6991506" cy="66470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800"/>
              <a:buFont typeface="Calibri"/>
              <a:buNone/>
            </a:pPr>
            <a:r>
              <a:rPr lang="en-US" sz="4800" b="1">
                <a:latin typeface="Calibri"/>
                <a:ea typeface="Calibri"/>
                <a:cs typeface="Calibri"/>
                <a:sym typeface="Calibri"/>
              </a:rPr>
              <a:t>Wi-Fi Security Protocols</a:t>
            </a:r>
            <a:endParaRPr/>
          </a:p>
        </p:txBody>
      </p:sp>
      <p:sp>
        <p:nvSpPr>
          <p:cNvPr id="89" name="Google Shape;89;p1"/>
          <p:cNvSpPr txBox="1">
            <a:spLocks noGrp="1"/>
          </p:cNvSpPr>
          <p:nvPr>
            <p:ph type="subTitle" idx="1"/>
          </p:nvPr>
        </p:nvSpPr>
        <p:spPr>
          <a:xfrm>
            <a:off x="4194239" y="3188853"/>
            <a:ext cx="3803516" cy="2453717"/>
          </a:xfrm>
          <a:prstGeom prst="rect">
            <a:avLst/>
          </a:prstGeom>
          <a:noFill/>
          <a:ln>
            <a:noFill/>
          </a:ln>
        </p:spPr>
        <p:txBody>
          <a:bodyPr spcFirstLastPara="1" wrap="square" lIns="91425" tIns="45700" rIns="91425" bIns="45700" anchor="t" anchorCtr="0">
            <a:normAutofit fontScale="70000" lnSpcReduction="20000"/>
          </a:bodyPr>
          <a:lstStyle/>
          <a:p>
            <a:pPr marL="114300" lvl="0" indent="-114300" algn="l" rtl="0">
              <a:lnSpc>
                <a:spcPct val="90000"/>
              </a:lnSpc>
              <a:spcBef>
                <a:spcPts val="0"/>
              </a:spcBef>
              <a:spcAft>
                <a:spcPts val="0"/>
              </a:spcAft>
              <a:buClr>
                <a:schemeClr val="accent2"/>
              </a:buClr>
              <a:buSzPct val="100000"/>
              <a:buFont typeface="Noto Sans Symbols"/>
              <a:buChar char="⮚"/>
            </a:pPr>
            <a:r>
              <a:rPr lang="en-US" sz="2200" dirty="0"/>
              <a:t> Ahmad </a:t>
            </a:r>
            <a:r>
              <a:rPr lang="en-US" sz="2200" dirty="0" err="1"/>
              <a:t>Kanj</a:t>
            </a:r>
            <a:r>
              <a:rPr lang="en-US" sz="2200" dirty="0"/>
              <a:t>			40228148</a:t>
            </a:r>
            <a:endParaRPr dirty="0"/>
          </a:p>
          <a:p>
            <a:pPr marL="114300" lvl="0" indent="-114300" algn="l" rtl="0">
              <a:lnSpc>
                <a:spcPct val="90000"/>
              </a:lnSpc>
              <a:spcBef>
                <a:spcPts val="1000"/>
              </a:spcBef>
              <a:spcAft>
                <a:spcPts val="0"/>
              </a:spcAft>
              <a:buClr>
                <a:schemeClr val="accent2"/>
              </a:buClr>
              <a:buSzPct val="100000"/>
              <a:buFont typeface="Noto Sans Symbols"/>
              <a:buChar char="⮚"/>
            </a:pPr>
            <a:r>
              <a:rPr lang="en-US" sz="2200" dirty="0"/>
              <a:t> Fatimah </a:t>
            </a:r>
            <a:r>
              <a:rPr lang="en-US" sz="2200" dirty="0" err="1"/>
              <a:t>Bayanooni</a:t>
            </a:r>
            <a:r>
              <a:rPr lang="en-US" sz="2200" dirty="0"/>
              <a:t>		40243704</a:t>
            </a:r>
            <a:endParaRPr dirty="0"/>
          </a:p>
          <a:p>
            <a:pPr marL="114300" lvl="0" indent="-114300" algn="l" rtl="0">
              <a:lnSpc>
                <a:spcPct val="90000"/>
              </a:lnSpc>
              <a:spcBef>
                <a:spcPts val="1000"/>
              </a:spcBef>
              <a:spcAft>
                <a:spcPts val="0"/>
              </a:spcAft>
              <a:buClr>
                <a:schemeClr val="accent2"/>
              </a:buClr>
              <a:buSzPct val="100000"/>
              <a:buFont typeface="Noto Sans Symbols"/>
              <a:buChar char="⮚"/>
            </a:pPr>
            <a:r>
              <a:rPr lang="en-US" sz="2200" dirty="0"/>
              <a:t> Hussein Al-</a:t>
            </a:r>
            <a:r>
              <a:rPr lang="en-US" sz="2200" dirty="0" err="1"/>
              <a:t>Masaabi</a:t>
            </a:r>
            <a:r>
              <a:rPr lang="en-US" sz="2200" dirty="0"/>
              <a:t>		40182554</a:t>
            </a:r>
            <a:endParaRPr dirty="0"/>
          </a:p>
          <a:p>
            <a:pPr marL="114300" lvl="0" indent="-114300" algn="l" rtl="0">
              <a:lnSpc>
                <a:spcPct val="90000"/>
              </a:lnSpc>
              <a:spcBef>
                <a:spcPts val="1000"/>
              </a:spcBef>
              <a:spcAft>
                <a:spcPts val="0"/>
              </a:spcAft>
              <a:buClr>
                <a:schemeClr val="accent2"/>
              </a:buClr>
              <a:buSzPct val="100000"/>
              <a:buFont typeface="Noto Sans Symbols"/>
              <a:buChar char="⮚"/>
            </a:pPr>
            <a:r>
              <a:rPr lang="en-US" sz="2200" dirty="0"/>
              <a:t> </a:t>
            </a:r>
            <a:r>
              <a:rPr lang="en-US" sz="2200" dirty="0" err="1"/>
              <a:t>Mansooreh</a:t>
            </a:r>
            <a:r>
              <a:rPr lang="en-US" sz="2200" dirty="0"/>
              <a:t> </a:t>
            </a:r>
            <a:r>
              <a:rPr lang="en-US" sz="2200" dirty="0" err="1"/>
              <a:t>Navidpanah</a:t>
            </a:r>
            <a:r>
              <a:rPr lang="en-US" sz="2200" dirty="0"/>
              <a:t>	40221901</a:t>
            </a:r>
            <a:endParaRPr dirty="0"/>
          </a:p>
          <a:p>
            <a:pPr marL="114300" lvl="0" indent="-114300" algn="l" rtl="0">
              <a:lnSpc>
                <a:spcPct val="90000"/>
              </a:lnSpc>
              <a:spcBef>
                <a:spcPts val="1000"/>
              </a:spcBef>
              <a:spcAft>
                <a:spcPts val="0"/>
              </a:spcAft>
              <a:buClr>
                <a:schemeClr val="accent2"/>
              </a:buClr>
              <a:buSzPct val="100000"/>
              <a:buFont typeface="Noto Sans Symbols"/>
              <a:buChar char="⮚"/>
            </a:pPr>
            <a:r>
              <a:rPr lang="en-US" sz="2200" dirty="0"/>
              <a:t> Orlando Lopez </a:t>
            </a:r>
            <a:r>
              <a:rPr lang="en-US" sz="2200" dirty="0" err="1"/>
              <a:t>Sumalavia</a:t>
            </a:r>
            <a:r>
              <a:rPr lang="en-US" sz="2200" dirty="0"/>
              <a:t>	40207755</a:t>
            </a:r>
            <a:endParaRPr dirty="0"/>
          </a:p>
          <a:p>
            <a:pPr marL="114300" lvl="0" indent="-114300" algn="l" rtl="0">
              <a:lnSpc>
                <a:spcPct val="90000"/>
              </a:lnSpc>
              <a:spcBef>
                <a:spcPts val="1000"/>
              </a:spcBef>
              <a:spcAft>
                <a:spcPts val="0"/>
              </a:spcAft>
              <a:buClr>
                <a:schemeClr val="accent2"/>
              </a:buClr>
              <a:buSzPct val="100000"/>
              <a:buFont typeface="Noto Sans Symbols"/>
              <a:buChar char="⮚"/>
            </a:pPr>
            <a:r>
              <a:rPr lang="en-US" sz="2200" dirty="0"/>
              <a:t> </a:t>
            </a:r>
            <a:r>
              <a:rPr lang="en-US" sz="2200" dirty="0" err="1"/>
              <a:t>Rahma</a:t>
            </a:r>
            <a:r>
              <a:rPr lang="en-US" sz="2200" dirty="0"/>
              <a:t> </a:t>
            </a:r>
            <a:r>
              <a:rPr lang="en-US" sz="2200" dirty="0" err="1"/>
              <a:t>Tabakh</a:t>
            </a:r>
            <a:r>
              <a:rPr lang="en-US" sz="2200"/>
              <a:t>		40218780</a:t>
            </a:r>
            <a:endParaRPr/>
          </a:p>
          <a:p>
            <a:pPr marL="114300" lvl="0" indent="-114300" algn="l" rtl="0">
              <a:lnSpc>
                <a:spcPct val="90000"/>
              </a:lnSpc>
              <a:spcBef>
                <a:spcPts val="1000"/>
              </a:spcBef>
              <a:spcAft>
                <a:spcPts val="0"/>
              </a:spcAft>
              <a:buClr>
                <a:schemeClr val="accent2"/>
              </a:buClr>
              <a:buSzPct val="100000"/>
              <a:buFont typeface="Noto Sans Symbols"/>
              <a:buChar char="⮚"/>
            </a:pPr>
            <a:r>
              <a:rPr lang="en-US" sz="2200" dirty="0"/>
              <a:t> Youssef Masmoudi		40203501</a:t>
            </a:r>
            <a:br>
              <a:rPr lang="en-US" sz="2200" dirty="0"/>
            </a:br>
            <a:r>
              <a:rPr lang="en-US" sz="2200" dirty="0"/>
              <a:t>	    </a:t>
            </a:r>
            <a:endParaRPr dirty="0"/>
          </a:p>
        </p:txBody>
      </p:sp>
      <p:pic>
        <p:nvPicPr>
          <p:cNvPr id="90" name="Google Shape;90;p1" descr="Text&#10;&#10;Description automatically generated with medium confidence"/>
          <p:cNvPicPr preferRelativeResize="0"/>
          <p:nvPr/>
        </p:nvPicPr>
        <p:blipFill rotWithShape="1">
          <a:blip r:embed="rId3">
            <a:alphaModFix/>
          </a:blip>
          <a:srcRect/>
          <a:stretch/>
        </p:blipFill>
        <p:spPr>
          <a:xfrm>
            <a:off x="3821366" y="520955"/>
            <a:ext cx="4549267" cy="1216929"/>
          </a:xfrm>
          <a:prstGeom prst="rect">
            <a:avLst/>
          </a:prstGeom>
          <a:noFill/>
          <a:ln>
            <a:noFill/>
          </a:ln>
        </p:spPr>
      </p:pic>
      <p:sp>
        <p:nvSpPr>
          <p:cNvPr id="91" name="Google Shape;91;p1"/>
          <p:cNvSpPr txBox="1"/>
          <p:nvPr/>
        </p:nvSpPr>
        <p:spPr>
          <a:xfrm>
            <a:off x="2316759" y="6228052"/>
            <a:ext cx="7558481" cy="88467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INSE 6120: Cryptographic Protocols and Network Security</a:t>
            </a:r>
            <a:endParaRPr sz="2400" b="0" i="0" u="none" strike="noStrike" cap="none">
              <a:solidFill>
                <a:schemeClr val="dk1"/>
              </a:solidFill>
              <a:latin typeface="Calibri"/>
              <a:ea typeface="Calibri"/>
              <a:cs typeface="Calibri"/>
              <a:sym typeface="Calibri"/>
            </a:endParaRPr>
          </a:p>
        </p:txBody>
      </p:sp>
      <p:sp>
        <p:nvSpPr>
          <p:cNvPr id="92" name="Google Shape;92;p1"/>
          <p:cNvSpPr txBox="1"/>
          <p:nvPr/>
        </p:nvSpPr>
        <p:spPr>
          <a:xfrm>
            <a:off x="612648" y="6039606"/>
            <a:ext cx="1284246" cy="3768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400"/>
              <a:buFont typeface="Arial"/>
              <a:buNone/>
            </a:pPr>
            <a:endParaRPr sz="2400" b="1" i="0" u="none" strike="noStrike" cap="none">
              <a:solidFill>
                <a:schemeClr val="dk1"/>
              </a:solidFill>
              <a:latin typeface="Calibri"/>
              <a:ea typeface="Calibri"/>
              <a:cs typeface="Calibri"/>
              <a:sym typeface="Calibri"/>
            </a:endParaRPr>
          </a:p>
        </p:txBody>
      </p:sp>
      <p:sp>
        <p:nvSpPr>
          <p:cNvPr id="93" name="Google Shape;93;p1"/>
          <p:cNvSpPr txBox="1"/>
          <p:nvPr/>
        </p:nvSpPr>
        <p:spPr>
          <a:xfrm>
            <a:off x="4513273" y="5766089"/>
            <a:ext cx="3165449" cy="351875"/>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ctr" rtl="0">
              <a:lnSpc>
                <a:spcPct val="90000"/>
              </a:lnSpc>
              <a:spcBef>
                <a:spcPts val="0"/>
              </a:spcBef>
              <a:spcAft>
                <a:spcPts val="0"/>
              </a:spcAft>
              <a:buClr>
                <a:schemeClr val="dk1"/>
              </a:buClr>
              <a:buSzPct val="100000"/>
              <a:buFont typeface="Arial"/>
              <a:buNone/>
            </a:pPr>
            <a:r>
              <a:rPr lang="en-US" sz="2200" b="0" i="0" u="none" strike="noStrike" cap="none">
                <a:solidFill>
                  <a:schemeClr val="dk1"/>
                </a:solidFill>
                <a:latin typeface="Calibri"/>
                <a:ea typeface="Calibri"/>
                <a:cs typeface="Calibri"/>
                <a:sym typeface="Calibri"/>
              </a:rPr>
              <a:t>Submitted to: Dr. Ivan Pustogarov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242"/>
        <p:cNvGrpSpPr/>
        <p:nvPr/>
      </p:nvGrpSpPr>
      <p:grpSpPr>
        <a:xfrm>
          <a:off x="0" y="0"/>
          <a:ext cx="0" cy="0"/>
          <a:chOff x="0" y="0"/>
          <a:chExt cx="0" cy="0"/>
        </a:xfrm>
      </p:grpSpPr>
      <p:sp>
        <p:nvSpPr>
          <p:cNvPr id="243" name="Google Shape;243;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244" name="Google Shape;244;p10"/>
          <p:cNvSpPr txBox="1">
            <a:spLocks noGrp="1"/>
          </p:cNvSpPr>
          <p:nvPr>
            <p:ph type="body" idx="1"/>
          </p:nvPr>
        </p:nvSpPr>
        <p:spPr>
          <a:xfrm>
            <a:off x="761081" y="1521630"/>
            <a:ext cx="4443919" cy="631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 MITM with Bettercap</a:t>
            </a:r>
            <a:endParaRPr/>
          </a:p>
        </p:txBody>
      </p:sp>
      <p:pic>
        <p:nvPicPr>
          <p:cNvPr id="245" name="Google Shape;245;p10"/>
          <p:cNvPicPr preferRelativeResize="0"/>
          <p:nvPr/>
        </p:nvPicPr>
        <p:blipFill rotWithShape="1">
          <a:blip r:embed="rId3">
            <a:alphaModFix/>
          </a:blip>
          <a:srcRect/>
          <a:stretch/>
        </p:blipFill>
        <p:spPr>
          <a:xfrm>
            <a:off x="904188" y="2131433"/>
            <a:ext cx="10682560" cy="4230442"/>
          </a:xfrm>
          <a:prstGeom prst="rect">
            <a:avLst/>
          </a:prstGeom>
          <a:noFill/>
          <a:ln>
            <a:noFill/>
          </a:ln>
        </p:spPr>
      </p:pic>
      <p:pic>
        <p:nvPicPr>
          <p:cNvPr id="246" name="Google Shape;246;p10"/>
          <p:cNvPicPr preferRelativeResize="0"/>
          <p:nvPr/>
        </p:nvPicPr>
        <p:blipFill rotWithShape="1">
          <a:blip r:embed="rId4">
            <a:alphaModFix/>
          </a:blip>
          <a:srcRect/>
          <a:stretch/>
        </p:blipFill>
        <p:spPr>
          <a:xfrm>
            <a:off x="10176933" y="102172"/>
            <a:ext cx="1570950" cy="872756"/>
          </a:xfrm>
          <a:prstGeom prst="rect">
            <a:avLst/>
          </a:prstGeom>
          <a:noFill/>
          <a:ln>
            <a:noFill/>
          </a:ln>
        </p:spPr>
      </p:pic>
      <p:sp>
        <p:nvSpPr>
          <p:cNvPr id="247" name="Google Shape;247;p10"/>
          <p:cNvSpPr/>
          <p:nvPr/>
        </p:nvSpPr>
        <p:spPr>
          <a:xfrm rot="7847167">
            <a:off x="4497191" y="1778287"/>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252"/>
        <p:cNvGrpSpPr/>
        <p:nvPr/>
      </p:nvGrpSpPr>
      <p:grpSpPr>
        <a:xfrm>
          <a:off x="0" y="0"/>
          <a:ext cx="0" cy="0"/>
          <a:chOff x="0" y="0"/>
          <a:chExt cx="0" cy="0"/>
        </a:xfrm>
      </p:grpSpPr>
      <p:sp>
        <p:nvSpPr>
          <p:cNvPr id="253" name="Google Shape;25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254" name="Google Shape;254;p11"/>
          <p:cNvSpPr txBox="1">
            <a:spLocks noGrp="1"/>
          </p:cNvSpPr>
          <p:nvPr>
            <p:ph type="body" idx="1"/>
          </p:nvPr>
        </p:nvSpPr>
        <p:spPr>
          <a:xfrm>
            <a:off x="838200" y="1509968"/>
            <a:ext cx="9745337" cy="54810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Victim browser connections</a:t>
            </a:r>
            <a:endParaRPr/>
          </a:p>
        </p:txBody>
      </p:sp>
      <p:pic>
        <p:nvPicPr>
          <p:cNvPr id="255" name="Google Shape;255;p11"/>
          <p:cNvPicPr preferRelativeResize="0"/>
          <p:nvPr/>
        </p:nvPicPr>
        <p:blipFill rotWithShape="1">
          <a:blip r:embed="rId3">
            <a:alphaModFix/>
          </a:blip>
          <a:srcRect/>
          <a:stretch/>
        </p:blipFill>
        <p:spPr>
          <a:xfrm>
            <a:off x="1255923" y="2168246"/>
            <a:ext cx="7784333" cy="4324629"/>
          </a:xfrm>
          <a:prstGeom prst="rect">
            <a:avLst/>
          </a:prstGeom>
          <a:noFill/>
          <a:ln>
            <a:noFill/>
          </a:ln>
        </p:spPr>
      </p:pic>
      <p:pic>
        <p:nvPicPr>
          <p:cNvPr id="256" name="Google Shape;256;p11"/>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1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2" name="Google Shape;262;p12"/>
          <p:cNvSpPr txBox="1">
            <a:spLocks noGrp="1"/>
          </p:cNvSpPr>
          <p:nvPr>
            <p:ph type="title"/>
          </p:nvPr>
        </p:nvSpPr>
        <p:spPr>
          <a:xfrm>
            <a:off x="640080" y="325369"/>
            <a:ext cx="4368602" cy="195684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Brute Force Attack</a:t>
            </a:r>
            <a:endParaRPr sz="5400"/>
          </a:p>
        </p:txBody>
      </p:sp>
      <p:sp>
        <p:nvSpPr>
          <p:cNvPr id="263" name="Google Shape;263;p12"/>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Google Shape;264;p12"/>
          <p:cNvSpPr txBox="1">
            <a:spLocks noGrp="1"/>
          </p:cNvSpPr>
          <p:nvPr>
            <p:ph type="body" idx="1"/>
          </p:nvPr>
        </p:nvSpPr>
        <p:spPr>
          <a:xfrm>
            <a:off x="640080" y="2872899"/>
            <a:ext cx="4243589" cy="33206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200"/>
              <a:buChar char="•"/>
            </a:pPr>
            <a:r>
              <a:rPr lang="en-US" sz="2200"/>
              <a:t>Targeting WPA handshake</a:t>
            </a:r>
            <a:endParaRPr/>
          </a:p>
          <a:p>
            <a:pPr marL="228600" lvl="0" indent="-228600" algn="l" rtl="0">
              <a:lnSpc>
                <a:spcPct val="90000"/>
              </a:lnSpc>
              <a:spcBef>
                <a:spcPts val="1000"/>
              </a:spcBef>
              <a:spcAft>
                <a:spcPts val="0"/>
              </a:spcAft>
              <a:buClr>
                <a:schemeClr val="dk1"/>
              </a:buClr>
              <a:buSzPts val="2200"/>
              <a:buChar char="•"/>
            </a:pPr>
            <a:r>
              <a:rPr lang="en-US" sz="2200"/>
              <a:t>Four-way handshake vulnerability</a:t>
            </a:r>
            <a:endParaRPr/>
          </a:p>
          <a:p>
            <a:pPr marL="228600" lvl="0" indent="-228600" algn="l" rtl="0">
              <a:lnSpc>
                <a:spcPct val="90000"/>
              </a:lnSpc>
              <a:spcBef>
                <a:spcPts val="1000"/>
              </a:spcBef>
              <a:spcAft>
                <a:spcPts val="0"/>
              </a:spcAft>
              <a:buClr>
                <a:schemeClr val="dk1"/>
              </a:buClr>
              <a:buSzPts val="2200"/>
              <a:buChar char="•"/>
            </a:pPr>
            <a:r>
              <a:rPr lang="en-US" sz="2200"/>
              <a:t>Brute-forcing encryption keys</a:t>
            </a:r>
            <a:endParaRPr/>
          </a:p>
          <a:p>
            <a:pPr marL="228600" lvl="0" indent="-228600" algn="l" rtl="0">
              <a:lnSpc>
                <a:spcPct val="90000"/>
              </a:lnSpc>
              <a:spcBef>
                <a:spcPts val="1000"/>
              </a:spcBef>
              <a:spcAft>
                <a:spcPts val="0"/>
              </a:spcAft>
              <a:buClr>
                <a:schemeClr val="dk1"/>
              </a:buClr>
              <a:buSzPts val="2200"/>
              <a:buChar char="•"/>
            </a:pPr>
            <a:r>
              <a:rPr lang="en-US" sz="2200"/>
              <a:t>Weak password risk</a:t>
            </a:r>
            <a:endParaRPr/>
          </a:p>
        </p:txBody>
      </p:sp>
      <p:pic>
        <p:nvPicPr>
          <p:cNvPr id="265" name="Google Shape;265;p12" descr="Brute-force Attack - Brute-force Attack (411x350)"/>
          <p:cNvPicPr preferRelativeResize="0"/>
          <p:nvPr/>
        </p:nvPicPr>
        <p:blipFill rotWithShape="1">
          <a:blip r:embed="rId3">
            <a:alphaModFix/>
          </a:blip>
          <a:srcRect l="14583" b="-1"/>
          <a:stretch/>
        </p:blipFill>
        <p:spPr>
          <a:xfrm>
            <a:off x="5884181" y="1303789"/>
            <a:ext cx="5304259" cy="5288232"/>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pic>
        <p:nvPicPr>
          <p:cNvPr id="266" name="Google Shape;266;p12"/>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270"/>
        <p:cNvGrpSpPr/>
        <p:nvPr/>
      </p:nvGrpSpPr>
      <p:grpSpPr>
        <a:xfrm>
          <a:off x="0" y="0"/>
          <a:ext cx="0" cy="0"/>
          <a:chOff x="0" y="0"/>
          <a:chExt cx="0" cy="0"/>
        </a:xfrm>
      </p:grpSpPr>
      <p:sp>
        <p:nvSpPr>
          <p:cNvPr id="271" name="Google Shape;27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272" name="Google Shape;272;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73" name="Google Shape;273;p13"/>
          <p:cNvPicPr preferRelativeResize="0"/>
          <p:nvPr/>
        </p:nvPicPr>
        <p:blipFill rotWithShape="1">
          <a:blip r:embed="rId3">
            <a:alphaModFix/>
          </a:blip>
          <a:srcRect/>
          <a:stretch/>
        </p:blipFill>
        <p:spPr>
          <a:xfrm>
            <a:off x="2033587" y="2649266"/>
            <a:ext cx="8124825" cy="3057525"/>
          </a:xfrm>
          <a:prstGeom prst="rect">
            <a:avLst/>
          </a:prstGeom>
          <a:noFill/>
          <a:ln>
            <a:noFill/>
          </a:ln>
        </p:spPr>
      </p:pic>
      <p:pic>
        <p:nvPicPr>
          <p:cNvPr id="274" name="Google Shape;274;p13"/>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278"/>
        <p:cNvGrpSpPr/>
        <p:nvPr/>
      </p:nvGrpSpPr>
      <p:grpSpPr>
        <a:xfrm>
          <a:off x="0" y="0"/>
          <a:ext cx="0" cy="0"/>
          <a:chOff x="0" y="0"/>
          <a:chExt cx="0" cy="0"/>
        </a:xfrm>
      </p:grpSpPr>
      <p:sp>
        <p:nvSpPr>
          <p:cNvPr id="279" name="Google Shape;27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280" name="Google Shape;280;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81" name="Google Shape;281;p14"/>
          <p:cNvPicPr preferRelativeResize="0"/>
          <p:nvPr/>
        </p:nvPicPr>
        <p:blipFill rotWithShape="1">
          <a:blip r:embed="rId3">
            <a:alphaModFix/>
          </a:blip>
          <a:srcRect/>
          <a:stretch/>
        </p:blipFill>
        <p:spPr>
          <a:xfrm>
            <a:off x="2668607" y="2601119"/>
            <a:ext cx="7581900" cy="2800350"/>
          </a:xfrm>
          <a:prstGeom prst="rect">
            <a:avLst/>
          </a:prstGeom>
          <a:noFill/>
          <a:ln>
            <a:noFill/>
          </a:ln>
        </p:spPr>
      </p:pic>
      <p:pic>
        <p:nvPicPr>
          <p:cNvPr id="282" name="Google Shape;282;p14"/>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286"/>
        <p:cNvGrpSpPr/>
        <p:nvPr/>
      </p:nvGrpSpPr>
      <p:grpSpPr>
        <a:xfrm>
          <a:off x="0" y="0"/>
          <a:ext cx="0" cy="0"/>
          <a:chOff x="0" y="0"/>
          <a:chExt cx="0" cy="0"/>
        </a:xfrm>
      </p:grpSpPr>
      <p:sp>
        <p:nvSpPr>
          <p:cNvPr id="287" name="Google Shape;287;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288" name="Google Shape;288;p15"/>
          <p:cNvSpPr txBox="1">
            <a:spLocks noGrp="1"/>
          </p:cNvSpPr>
          <p:nvPr>
            <p:ph type="body" idx="1"/>
          </p:nvPr>
        </p:nvSpPr>
        <p:spPr>
          <a:xfrm>
            <a:off x="838200" y="1825625"/>
            <a:ext cx="10515600" cy="59808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airodump-ng -c2 -w capture -d DE:EF:CA:CA65AF wlan0mon</a:t>
            </a:r>
            <a:endParaRPr/>
          </a:p>
          <a:p>
            <a:pPr marL="0" lvl="0" indent="0" algn="l" rtl="0">
              <a:lnSpc>
                <a:spcPct val="90000"/>
              </a:lnSpc>
              <a:spcBef>
                <a:spcPts val="1000"/>
              </a:spcBef>
              <a:spcAft>
                <a:spcPts val="0"/>
              </a:spcAft>
              <a:buClr>
                <a:schemeClr val="dk1"/>
              </a:buClr>
              <a:buSzPts val="2800"/>
              <a:buNone/>
            </a:pPr>
            <a:endParaRPr/>
          </a:p>
        </p:txBody>
      </p:sp>
      <p:pic>
        <p:nvPicPr>
          <p:cNvPr id="289" name="Google Shape;289;p15"/>
          <p:cNvPicPr preferRelativeResize="0"/>
          <p:nvPr/>
        </p:nvPicPr>
        <p:blipFill rotWithShape="1">
          <a:blip r:embed="rId3">
            <a:alphaModFix/>
          </a:blip>
          <a:srcRect/>
          <a:stretch/>
        </p:blipFill>
        <p:spPr>
          <a:xfrm>
            <a:off x="1198212" y="3026951"/>
            <a:ext cx="9628771" cy="2195043"/>
          </a:xfrm>
          <a:prstGeom prst="rect">
            <a:avLst/>
          </a:prstGeom>
          <a:noFill/>
          <a:ln>
            <a:noFill/>
          </a:ln>
        </p:spPr>
      </p:pic>
      <p:pic>
        <p:nvPicPr>
          <p:cNvPr id="290" name="Google Shape;290;p15"/>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296" name="Google Shape;296;p16"/>
          <p:cNvSpPr txBox="1">
            <a:spLocks noGrp="1"/>
          </p:cNvSpPr>
          <p:nvPr>
            <p:ph type="body" idx="1"/>
          </p:nvPr>
        </p:nvSpPr>
        <p:spPr>
          <a:xfrm>
            <a:off x="462708" y="1858676"/>
            <a:ext cx="11430918" cy="8404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aireplay-ng --deauth 0 -a DE:EF:CA:CA:65:AF -c 10:A5:D0:EB:99:E6 wlan0mon</a:t>
            </a:r>
            <a:endParaRPr/>
          </a:p>
        </p:txBody>
      </p:sp>
      <p:pic>
        <p:nvPicPr>
          <p:cNvPr id="297" name="Google Shape;297;p16"/>
          <p:cNvPicPr preferRelativeResize="0"/>
          <p:nvPr/>
        </p:nvPicPr>
        <p:blipFill rotWithShape="1">
          <a:blip r:embed="rId3">
            <a:alphaModFix/>
          </a:blip>
          <a:srcRect/>
          <a:stretch/>
        </p:blipFill>
        <p:spPr>
          <a:xfrm>
            <a:off x="1201856" y="3011279"/>
            <a:ext cx="9608880" cy="2464104"/>
          </a:xfrm>
          <a:prstGeom prst="rect">
            <a:avLst/>
          </a:prstGeom>
          <a:noFill/>
          <a:ln>
            <a:noFill/>
          </a:ln>
        </p:spPr>
      </p:pic>
      <p:pic>
        <p:nvPicPr>
          <p:cNvPr id="298" name="Google Shape;298;p16"/>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304" name="Google Shape;304;p17"/>
          <p:cNvSpPr txBox="1">
            <a:spLocks noGrp="1"/>
          </p:cNvSpPr>
          <p:nvPr>
            <p:ph type="body" idx="1"/>
          </p:nvPr>
        </p:nvSpPr>
        <p:spPr>
          <a:xfrm>
            <a:off x="838200" y="1825625"/>
            <a:ext cx="10515600" cy="7080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Waiting for handshake capture</a:t>
            </a:r>
            <a:endParaRPr/>
          </a:p>
        </p:txBody>
      </p:sp>
      <p:pic>
        <p:nvPicPr>
          <p:cNvPr id="305" name="Google Shape;305;p17"/>
          <p:cNvPicPr preferRelativeResize="0"/>
          <p:nvPr/>
        </p:nvPicPr>
        <p:blipFill rotWithShape="1">
          <a:blip r:embed="rId3">
            <a:alphaModFix/>
          </a:blip>
          <a:srcRect/>
          <a:stretch/>
        </p:blipFill>
        <p:spPr>
          <a:xfrm>
            <a:off x="2038350" y="2533651"/>
            <a:ext cx="8115300" cy="1790700"/>
          </a:xfrm>
          <a:prstGeom prst="rect">
            <a:avLst/>
          </a:prstGeom>
          <a:noFill/>
          <a:ln>
            <a:noFill/>
          </a:ln>
        </p:spPr>
      </p:pic>
      <p:pic>
        <p:nvPicPr>
          <p:cNvPr id="306" name="Google Shape;306;p17"/>
          <p:cNvPicPr preferRelativeResize="0"/>
          <p:nvPr/>
        </p:nvPicPr>
        <p:blipFill rotWithShape="1">
          <a:blip r:embed="rId4">
            <a:alphaModFix/>
          </a:blip>
          <a:srcRect/>
          <a:stretch/>
        </p:blipFill>
        <p:spPr>
          <a:xfrm>
            <a:off x="2038350" y="4549224"/>
            <a:ext cx="8143875" cy="1771650"/>
          </a:xfrm>
          <a:prstGeom prst="rect">
            <a:avLst/>
          </a:prstGeom>
          <a:noFill/>
          <a:ln>
            <a:noFill/>
          </a:ln>
        </p:spPr>
      </p:pic>
      <p:pic>
        <p:nvPicPr>
          <p:cNvPr id="307" name="Google Shape;307;p17"/>
          <p:cNvPicPr preferRelativeResize="0"/>
          <p:nvPr/>
        </p:nvPicPr>
        <p:blipFill rotWithShape="1">
          <a:blip r:embed="rId5">
            <a:alphaModFix/>
          </a:blip>
          <a:srcRect/>
          <a:stretch/>
        </p:blipFill>
        <p:spPr>
          <a:xfrm>
            <a:off x="10176933" y="102172"/>
            <a:ext cx="1570950" cy="8727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311"/>
        <p:cNvGrpSpPr/>
        <p:nvPr/>
      </p:nvGrpSpPr>
      <p:grpSpPr>
        <a:xfrm>
          <a:off x="0" y="0"/>
          <a:ext cx="0" cy="0"/>
          <a:chOff x="0" y="0"/>
          <a:chExt cx="0" cy="0"/>
        </a:xfrm>
      </p:grpSpPr>
      <p:sp>
        <p:nvSpPr>
          <p:cNvPr id="312" name="Google Shape;31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313" name="Google Shape;313;p18"/>
          <p:cNvSpPr txBox="1">
            <a:spLocks noGrp="1"/>
          </p:cNvSpPr>
          <p:nvPr>
            <p:ph type="body" idx="1"/>
          </p:nvPr>
        </p:nvSpPr>
        <p:spPr>
          <a:xfrm>
            <a:off x="838200" y="1825625"/>
            <a:ext cx="10515600" cy="53198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aircrack-ng capture-01.cap -w /usr/share/dict/words</a:t>
            </a:r>
            <a:endParaRPr/>
          </a:p>
          <a:p>
            <a:pPr marL="228600" lvl="0" indent="-50800" algn="l" rtl="0">
              <a:lnSpc>
                <a:spcPct val="90000"/>
              </a:lnSpc>
              <a:spcBef>
                <a:spcPts val="1000"/>
              </a:spcBef>
              <a:spcAft>
                <a:spcPts val="0"/>
              </a:spcAft>
              <a:buClr>
                <a:schemeClr val="dk1"/>
              </a:buClr>
              <a:buSzPts val="2800"/>
              <a:buNone/>
            </a:pPr>
            <a:endParaRPr/>
          </a:p>
        </p:txBody>
      </p:sp>
      <p:pic>
        <p:nvPicPr>
          <p:cNvPr id="314" name="Google Shape;314;p18"/>
          <p:cNvPicPr preferRelativeResize="0"/>
          <p:nvPr/>
        </p:nvPicPr>
        <p:blipFill rotWithShape="1">
          <a:blip r:embed="rId3">
            <a:alphaModFix/>
          </a:blip>
          <a:srcRect/>
          <a:stretch/>
        </p:blipFill>
        <p:spPr>
          <a:xfrm>
            <a:off x="2478795" y="2469328"/>
            <a:ext cx="7508323" cy="4209613"/>
          </a:xfrm>
          <a:prstGeom prst="rect">
            <a:avLst/>
          </a:prstGeom>
          <a:noFill/>
          <a:ln>
            <a:noFill/>
          </a:ln>
        </p:spPr>
      </p:pic>
      <p:pic>
        <p:nvPicPr>
          <p:cNvPr id="315" name="Google Shape;315;p18"/>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319"/>
        <p:cNvGrpSpPr/>
        <p:nvPr/>
      </p:nvGrpSpPr>
      <p:grpSpPr>
        <a:xfrm>
          <a:off x="0" y="0"/>
          <a:ext cx="0" cy="0"/>
          <a:chOff x="0" y="0"/>
          <a:chExt cx="0" cy="0"/>
        </a:xfrm>
      </p:grpSpPr>
      <p:sp>
        <p:nvSpPr>
          <p:cNvPr id="320" name="Google Shape;32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321" name="Google Shape;321;p19"/>
          <p:cNvSpPr txBox="1">
            <a:spLocks noGrp="1"/>
          </p:cNvSpPr>
          <p:nvPr>
            <p:ph type="body" idx="1"/>
          </p:nvPr>
        </p:nvSpPr>
        <p:spPr>
          <a:xfrm>
            <a:off x="915318" y="1539187"/>
            <a:ext cx="10515600" cy="5099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Success !</a:t>
            </a:r>
            <a:endParaRPr/>
          </a:p>
        </p:txBody>
      </p:sp>
      <p:pic>
        <p:nvPicPr>
          <p:cNvPr id="322" name="Google Shape;322;p19"/>
          <p:cNvPicPr preferRelativeResize="0"/>
          <p:nvPr/>
        </p:nvPicPr>
        <p:blipFill rotWithShape="1">
          <a:blip r:embed="rId3">
            <a:alphaModFix/>
          </a:blip>
          <a:srcRect/>
          <a:stretch/>
        </p:blipFill>
        <p:spPr>
          <a:xfrm>
            <a:off x="1710337" y="2049138"/>
            <a:ext cx="8096250" cy="4314825"/>
          </a:xfrm>
          <a:prstGeom prst="rect">
            <a:avLst/>
          </a:prstGeom>
          <a:noFill/>
          <a:ln>
            <a:noFill/>
          </a:ln>
        </p:spPr>
      </p:pic>
      <p:pic>
        <p:nvPicPr>
          <p:cNvPr id="323" name="Google Shape;323;p19"/>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643465" y="538550"/>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Calibri"/>
              <a:buNone/>
            </a:pPr>
            <a:r>
              <a:rPr lang="en-US" sz="4800">
                <a:solidFill>
                  <a:schemeClr val="dk1"/>
                </a:solidFill>
                <a:latin typeface="Calibri"/>
                <a:ea typeface="Calibri"/>
                <a:cs typeface="Calibri"/>
                <a:sym typeface="Calibri"/>
              </a:rPr>
              <a:t>Table of Content:</a:t>
            </a:r>
            <a:endParaRPr/>
          </a:p>
        </p:txBody>
      </p:sp>
      <p:sp>
        <p:nvSpPr>
          <p:cNvPr id="99" name="Google Shape;99;p2"/>
          <p:cNvSpPr txBox="1">
            <a:spLocks noGrp="1"/>
          </p:cNvSpPr>
          <p:nvPr>
            <p:ph type="body" idx="1"/>
          </p:nvPr>
        </p:nvSpPr>
        <p:spPr>
          <a:xfrm>
            <a:off x="643465" y="2110665"/>
            <a:ext cx="4008384" cy="5181599"/>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Font typeface="Courier New"/>
              <a:buChar char="o"/>
            </a:pPr>
            <a:r>
              <a:rPr lang="en-US" sz="2400"/>
              <a:t>Background</a:t>
            </a:r>
            <a:endParaRPr sz="1600"/>
          </a:p>
          <a:p>
            <a:pPr marL="228600" lvl="0" indent="-228600" algn="l" rtl="0">
              <a:lnSpc>
                <a:spcPct val="90000"/>
              </a:lnSpc>
              <a:spcBef>
                <a:spcPts val="1000"/>
              </a:spcBef>
              <a:spcAft>
                <a:spcPts val="0"/>
              </a:spcAft>
              <a:buClr>
                <a:schemeClr val="dk1"/>
              </a:buClr>
              <a:buSzPts val="2400"/>
              <a:buFont typeface="Courier New"/>
              <a:buChar char="o"/>
            </a:pPr>
            <a:r>
              <a:rPr lang="en-US" sz="2400"/>
              <a:t>Wi-Fi Protocols Features</a:t>
            </a:r>
            <a:endParaRPr sz="2000"/>
          </a:p>
          <a:p>
            <a:pPr marL="228600" lvl="0" indent="-228600" algn="l" rtl="0">
              <a:lnSpc>
                <a:spcPct val="90000"/>
              </a:lnSpc>
              <a:spcBef>
                <a:spcPts val="1000"/>
              </a:spcBef>
              <a:spcAft>
                <a:spcPts val="0"/>
              </a:spcAft>
              <a:buClr>
                <a:schemeClr val="dk1"/>
              </a:buClr>
              <a:buSzPts val="2400"/>
              <a:buFont typeface="Courier New"/>
              <a:buChar char="o"/>
            </a:pPr>
            <a:r>
              <a:rPr lang="en-US" sz="2400"/>
              <a:t>Attacks</a:t>
            </a:r>
            <a:endParaRPr/>
          </a:p>
          <a:p>
            <a:pPr marL="685800" lvl="1" indent="-228600" algn="l" rtl="0">
              <a:lnSpc>
                <a:spcPct val="90000"/>
              </a:lnSpc>
              <a:spcBef>
                <a:spcPts val="500"/>
              </a:spcBef>
              <a:spcAft>
                <a:spcPts val="0"/>
              </a:spcAft>
              <a:buClr>
                <a:schemeClr val="dk1"/>
              </a:buClr>
              <a:buSzPts val="1600"/>
              <a:buFont typeface="Courier New"/>
              <a:buChar char="o"/>
            </a:pPr>
            <a:r>
              <a:rPr lang="en-US" sz="1600"/>
              <a:t>Rogue Access Points</a:t>
            </a:r>
            <a:endParaRPr/>
          </a:p>
          <a:p>
            <a:pPr marL="685800" lvl="1" indent="-228600" algn="l" rtl="0">
              <a:lnSpc>
                <a:spcPct val="90000"/>
              </a:lnSpc>
              <a:spcBef>
                <a:spcPts val="500"/>
              </a:spcBef>
              <a:spcAft>
                <a:spcPts val="0"/>
              </a:spcAft>
              <a:buClr>
                <a:schemeClr val="dk1"/>
              </a:buClr>
              <a:buSzPts val="1600"/>
              <a:buFont typeface="Courier New"/>
              <a:buChar char="o"/>
            </a:pPr>
            <a:r>
              <a:rPr lang="en-US" sz="1600"/>
              <a:t>Brute Force Attack</a:t>
            </a:r>
            <a:endParaRPr/>
          </a:p>
          <a:p>
            <a:pPr marL="685800" lvl="1" indent="-228600" algn="l" rtl="0">
              <a:lnSpc>
                <a:spcPct val="90000"/>
              </a:lnSpc>
              <a:spcBef>
                <a:spcPts val="500"/>
              </a:spcBef>
              <a:spcAft>
                <a:spcPts val="0"/>
              </a:spcAft>
              <a:buClr>
                <a:schemeClr val="dk1"/>
              </a:buClr>
              <a:buSzPts val="1600"/>
              <a:buFont typeface="Courier New"/>
              <a:buChar char="o"/>
            </a:pPr>
            <a:r>
              <a:rPr lang="en-US" sz="1600"/>
              <a:t>PTW Attack</a:t>
            </a:r>
            <a:endParaRPr/>
          </a:p>
          <a:p>
            <a:pPr marL="228600" lvl="0" indent="-228600" algn="l" rtl="0">
              <a:lnSpc>
                <a:spcPct val="90000"/>
              </a:lnSpc>
              <a:spcBef>
                <a:spcPts val="1000"/>
              </a:spcBef>
              <a:spcAft>
                <a:spcPts val="0"/>
              </a:spcAft>
              <a:buClr>
                <a:schemeClr val="dk1"/>
              </a:buClr>
              <a:buSzPts val="2400"/>
              <a:buFont typeface="Courier New"/>
              <a:buChar char="o"/>
            </a:pPr>
            <a:r>
              <a:rPr lang="en-US" sz="2400"/>
              <a:t>Countermeasures </a:t>
            </a:r>
            <a:endParaRPr/>
          </a:p>
        </p:txBody>
      </p:sp>
      <p:pic>
        <p:nvPicPr>
          <p:cNvPr id="100" name="Google Shape;100;p2" descr="6 cybersecurity predictions for 2020"/>
          <p:cNvPicPr preferRelativeResize="0"/>
          <p:nvPr/>
        </p:nvPicPr>
        <p:blipFill rotWithShape="1">
          <a:blip r:embed="rId3">
            <a:alphaModFix/>
          </a:blip>
          <a:srcRect/>
          <a:stretch/>
        </p:blipFill>
        <p:spPr>
          <a:xfrm>
            <a:off x="5528593" y="2430335"/>
            <a:ext cx="6019938" cy="2857118"/>
          </a:xfrm>
          <a:prstGeom prst="ellipse">
            <a:avLst/>
          </a:prstGeom>
          <a:noFill/>
          <a:ln>
            <a:noFill/>
          </a:ln>
        </p:spPr>
      </p:pic>
      <p:pic>
        <p:nvPicPr>
          <p:cNvPr id="101" name="Google Shape;101;p2"/>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20"/>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 name="Google Shape;329;p20"/>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30" name="Google Shape;330;p20"/>
          <p:cNvSpPr txBox="1">
            <a:spLocks noGrp="1"/>
          </p:cNvSpPr>
          <p:nvPr>
            <p:ph type="title"/>
          </p:nvPr>
        </p:nvSpPr>
        <p:spPr>
          <a:xfrm>
            <a:off x="838201" y="643467"/>
            <a:ext cx="3888526" cy="18005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PTW Attack</a:t>
            </a:r>
            <a:endParaRPr/>
          </a:p>
        </p:txBody>
      </p:sp>
      <p:sp>
        <p:nvSpPr>
          <p:cNvPr id="331" name="Google Shape;331;p20"/>
          <p:cNvSpPr txBox="1">
            <a:spLocks noGrp="1"/>
          </p:cNvSpPr>
          <p:nvPr>
            <p:ph type="body" idx="1"/>
          </p:nvPr>
        </p:nvSpPr>
        <p:spPr>
          <a:xfrm>
            <a:off x="838201" y="2623381"/>
            <a:ext cx="3888528" cy="355358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Pyshkin, Tews, and Weinmann</a:t>
            </a:r>
            <a:endParaRPr/>
          </a:p>
          <a:p>
            <a:pPr marL="228600" lvl="0" indent="-228600" algn="l" rtl="0">
              <a:lnSpc>
                <a:spcPct val="90000"/>
              </a:lnSpc>
              <a:spcBef>
                <a:spcPts val="1000"/>
              </a:spcBef>
              <a:spcAft>
                <a:spcPts val="0"/>
              </a:spcAft>
              <a:buClr>
                <a:schemeClr val="dk1"/>
              </a:buClr>
              <a:buSzPts val="2000"/>
              <a:buChar char="•"/>
            </a:pPr>
            <a:r>
              <a:rPr lang="en-US" sz="2000"/>
              <a:t>Cryptographic attack that exploit weaknesses in WEP</a:t>
            </a:r>
            <a:endParaRPr/>
          </a:p>
          <a:p>
            <a:pPr marL="228600" lvl="0" indent="-228600" algn="l" rtl="0">
              <a:lnSpc>
                <a:spcPct val="90000"/>
              </a:lnSpc>
              <a:spcBef>
                <a:spcPts val="1000"/>
              </a:spcBef>
              <a:spcAft>
                <a:spcPts val="0"/>
              </a:spcAft>
              <a:buClr>
                <a:schemeClr val="dk1"/>
              </a:buClr>
              <a:buSzPts val="2000"/>
              <a:buChar char="•"/>
            </a:pPr>
            <a:r>
              <a:rPr lang="en-US" sz="2000"/>
              <a:t>Faster &amp; more efficient than FMS/Korek</a:t>
            </a:r>
            <a:endParaRPr/>
          </a:p>
          <a:p>
            <a:pPr marL="228600" lvl="0" indent="-228600" algn="l" rtl="0">
              <a:lnSpc>
                <a:spcPct val="90000"/>
              </a:lnSpc>
              <a:spcBef>
                <a:spcPts val="1000"/>
              </a:spcBef>
              <a:spcAft>
                <a:spcPts val="0"/>
              </a:spcAft>
              <a:buClr>
                <a:schemeClr val="dk1"/>
              </a:buClr>
              <a:buSzPts val="2000"/>
              <a:buChar char="•"/>
            </a:pPr>
            <a:r>
              <a:rPr lang="en-US" sz="2000"/>
              <a:t>Combination of statistical techniques and key recovery algorithms</a:t>
            </a:r>
            <a:endParaRPr sz="2000"/>
          </a:p>
        </p:txBody>
      </p:sp>
      <p:pic>
        <p:nvPicPr>
          <p:cNvPr id="332" name="Google Shape;332;p20" descr="Broken Shield Icon 1878150"/>
          <p:cNvPicPr preferRelativeResize="0"/>
          <p:nvPr/>
        </p:nvPicPr>
        <p:blipFill rotWithShape="1">
          <a:blip r:embed="rId3">
            <a:alphaModFix/>
          </a:blip>
          <a:srcRect/>
          <a:stretch/>
        </p:blipFill>
        <p:spPr>
          <a:xfrm>
            <a:off x="6800986" y="1069398"/>
            <a:ext cx="4747547" cy="4747547"/>
          </a:xfrm>
          <a:prstGeom prst="rect">
            <a:avLst/>
          </a:prstGeom>
          <a:noFill/>
          <a:ln>
            <a:noFill/>
          </a:ln>
        </p:spPr>
      </p:pic>
      <p:pic>
        <p:nvPicPr>
          <p:cNvPr id="333" name="Google Shape;333;p20"/>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337"/>
        <p:cNvGrpSpPr/>
        <p:nvPr/>
      </p:nvGrpSpPr>
      <p:grpSpPr>
        <a:xfrm>
          <a:off x="0" y="0"/>
          <a:ext cx="0" cy="0"/>
          <a:chOff x="0" y="0"/>
          <a:chExt cx="0" cy="0"/>
        </a:xfrm>
      </p:grpSpPr>
      <p:sp>
        <p:nvSpPr>
          <p:cNvPr id="338" name="Google Shape;338;p21"/>
          <p:cNvSpPr txBox="1">
            <a:spLocks noGrp="1"/>
          </p:cNvSpPr>
          <p:nvPr>
            <p:ph type="title"/>
          </p:nvPr>
        </p:nvSpPr>
        <p:spPr>
          <a:xfrm>
            <a:off x="672830" y="16684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339" name="Google Shape;339;p21"/>
          <p:cNvSpPr/>
          <p:nvPr/>
        </p:nvSpPr>
        <p:spPr>
          <a:xfrm>
            <a:off x="1108530" y="1492411"/>
            <a:ext cx="4470283"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800" b="0" i="0" u="none" strike="noStrike" cap="none">
                <a:solidFill>
                  <a:schemeClr val="dk1"/>
                </a:solidFill>
                <a:latin typeface="Calibri"/>
                <a:ea typeface="Calibri"/>
                <a:cs typeface="Calibri"/>
                <a:sym typeface="Calibri"/>
              </a:rPr>
              <a:t>airmon-ng check kill</a:t>
            </a:r>
            <a:endParaRPr sz="4400" b="0" i="0" u="none" strike="noStrike" cap="none">
              <a:solidFill>
                <a:schemeClr val="dk1"/>
              </a:solidFill>
              <a:latin typeface="Arial"/>
              <a:ea typeface="Arial"/>
              <a:cs typeface="Arial"/>
              <a:sym typeface="Arial"/>
            </a:endParaRPr>
          </a:p>
        </p:txBody>
      </p:sp>
      <p:pic>
        <p:nvPicPr>
          <p:cNvPr id="340" name="Google Shape;340;p21" descr="Text&#10;&#10;Description automatically generated"/>
          <p:cNvPicPr preferRelativeResize="0"/>
          <p:nvPr/>
        </p:nvPicPr>
        <p:blipFill rotWithShape="1">
          <a:blip r:embed="rId3">
            <a:alphaModFix/>
          </a:blip>
          <a:srcRect/>
          <a:stretch/>
        </p:blipFill>
        <p:spPr>
          <a:xfrm>
            <a:off x="1108530" y="2109013"/>
            <a:ext cx="7229294" cy="2854217"/>
          </a:xfrm>
          <a:prstGeom prst="rect">
            <a:avLst/>
          </a:prstGeom>
          <a:noFill/>
          <a:ln>
            <a:noFill/>
          </a:ln>
        </p:spPr>
      </p:pic>
      <p:sp>
        <p:nvSpPr>
          <p:cNvPr id="341" name="Google Shape;341;p21"/>
          <p:cNvSpPr/>
          <p:nvPr/>
        </p:nvSpPr>
        <p:spPr>
          <a:xfrm>
            <a:off x="2636195" y="5118168"/>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100"/>
              <a:buFont typeface="Calibri"/>
              <a:buNone/>
            </a:pPr>
            <a:br>
              <a:rPr lang="en-US" sz="1100" b="0" i="0" u="none" strike="noStrike" cap="none">
                <a:solidFill>
                  <a:schemeClr val="dk1"/>
                </a:solidFill>
                <a:latin typeface="Calibri"/>
                <a:ea typeface="Calibri"/>
                <a:cs typeface="Calibri"/>
                <a:sym typeface="Calibri"/>
              </a:rPr>
            </a:br>
            <a:br>
              <a:rPr lang="en-US" sz="11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Arial"/>
              <a:ea typeface="Arial"/>
              <a:cs typeface="Arial"/>
              <a:sym typeface="Arial"/>
            </a:endParaRPr>
          </a:p>
        </p:txBody>
      </p:sp>
      <p:pic>
        <p:nvPicPr>
          <p:cNvPr id="342" name="Google Shape;342;p21"/>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346"/>
        <p:cNvGrpSpPr/>
        <p:nvPr/>
      </p:nvGrpSpPr>
      <p:grpSpPr>
        <a:xfrm>
          <a:off x="0" y="0"/>
          <a:ext cx="0" cy="0"/>
          <a:chOff x="0" y="0"/>
          <a:chExt cx="0" cy="0"/>
        </a:xfrm>
      </p:grpSpPr>
      <p:sp>
        <p:nvSpPr>
          <p:cNvPr id="347" name="Google Shape;347;p22"/>
          <p:cNvSpPr/>
          <p:nvPr/>
        </p:nvSpPr>
        <p:spPr>
          <a:xfrm>
            <a:off x="748888" y="1425323"/>
            <a:ext cx="2529475"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800" b="0" i="0" u="none" strike="noStrike" cap="none">
                <a:solidFill>
                  <a:schemeClr val="dk1"/>
                </a:solidFill>
                <a:latin typeface="Calibri"/>
                <a:ea typeface="Calibri"/>
                <a:cs typeface="Calibri"/>
                <a:sym typeface="Calibri"/>
              </a:rPr>
              <a:t>airmon-ng start </a:t>
            </a:r>
            <a:endParaRPr sz="4400" b="0" i="0" u="none" strike="noStrike" cap="none">
              <a:solidFill>
                <a:schemeClr val="dk1"/>
              </a:solidFill>
              <a:latin typeface="Arial"/>
              <a:ea typeface="Arial"/>
              <a:cs typeface="Arial"/>
              <a:sym typeface="Arial"/>
            </a:endParaRPr>
          </a:p>
        </p:txBody>
      </p:sp>
      <p:pic>
        <p:nvPicPr>
          <p:cNvPr id="348" name="Google Shape;348;p22" descr="Graphical user interface, application&#10;&#10;Description automatically generated"/>
          <p:cNvPicPr preferRelativeResize="0"/>
          <p:nvPr/>
        </p:nvPicPr>
        <p:blipFill rotWithShape="1">
          <a:blip r:embed="rId3">
            <a:alphaModFix/>
          </a:blip>
          <a:srcRect/>
          <a:stretch/>
        </p:blipFill>
        <p:spPr>
          <a:xfrm>
            <a:off x="902533" y="2301049"/>
            <a:ext cx="8834853" cy="2389526"/>
          </a:xfrm>
          <a:prstGeom prst="rect">
            <a:avLst/>
          </a:prstGeom>
          <a:noFill/>
          <a:ln>
            <a:noFill/>
          </a:ln>
        </p:spPr>
      </p:pic>
      <p:sp>
        <p:nvSpPr>
          <p:cNvPr id="349" name="Google Shape;349;p22"/>
          <p:cNvSpPr/>
          <p:nvPr/>
        </p:nvSpPr>
        <p:spPr>
          <a:xfrm>
            <a:off x="2013626" y="3838777"/>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100"/>
              <a:buFont typeface="Calibri"/>
              <a:buNone/>
            </a:pPr>
            <a:br>
              <a:rPr lang="en-US" sz="1100" b="0" i="0" u="none" strike="noStrike" cap="none">
                <a:solidFill>
                  <a:schemeClr val="dk1"/>
                </a:solidFill>
                <a:latin typeface="Calibri"/>
                <a:ea typeface="Calibri"/>
                <a:cs typeface="Calibri"/>
                <a:sym typeface="Calibri"/>
              </a:rPr>
            </a:br>
            <a:br>
              <a:rPr lang="en-US" sz="11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Arial"/>
              <a:ea typeface="Arial"/>
              <a:cs typeface="Arial"/>
              <a:sym typeface="Arial"/>
            </a:endParaRPr>
          </a:p>
        </p:txBody>
      </p:sp>
      <p:sp>
        <p:nvSpPr>
          <p:cNvPr id="350" name="Google Shape;350;p22"/>
          <p:cNvSpPr txBox="1">
            <a:spLocks noGrp="1"/>
          </p:cNvSpPr>
          <p:nvPr>
            <p:ph type="title"/>
          </p:nvPr>
        </p:nvSpPr>
        <p:spPr>
          <a:xfrm>
            <a:off x="580206" y="1999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pic>
        <p:nvPicPr>
          <p:cNvPr id="351" name="Google Shape;351;p22"/>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355"/>
        <p:cNvGrpSpPr/>
        <p:nvPr/>
      </p:nvGrpSpPr>
      <p:grpSpPr>
        <a:xfrm>
          <a:off x="0" y="0"/>
          <a:ext cx="0" cy="0"/>
          <a:chOff x="0" y="0"/>
          <a:chExt cx="0" cy="0"/>
        </a:xfrm>
      </p:grpSpPr>
      <p:sp>
        <p:nvSpPr>
          <p:cNvPr id="356" name="Google Shape;356;p23"/>
          <p:cNvSpPr/>
          <p:nvPr/>
        </p:nvSpPr>
        <p:spPr>
          <a:xfrm>
            <a:off x="748888" y="1425323"/>
            <a:ext cx="3697487"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800" b="0" i="0" u="none" strike="noStrike" cap="none">
                <a:solidFill>
                  <a:schemeClr val="dk1"/>
                </a:solidFill>
                <a:latin typeface="Calibri"/>
                <a:ea typeface="Calibri"/>
                <a:cs typeface="Calibri"/>
                <a:sym typeface="Calibri"/>
              </a:rPr>
              <a:t>airodump-ng wlan0mon</a:t>
            </a:r>
            <a:endParaRPr sz="4400" b="0" i="0" u="none" strike="noStrike" cap="none">
              <a:solidFill>
                <a:schemeClr val="dk1"/>
              </a:solidFill>
              <a:latin typeface="Arial"/>
              <a:ea typeface="Arial"/>
              <a:cs typeface="Arial"/>
              <a:sym typeface="Arial"/>
            </a:endParaRPr>
          </a:p>
        </p:txBody>
      </p:sp>
      <p:sp>
        <p:nvSpPr>
          <p:cNvPr id="357" name="Google Shape;357;p23"/>
          <p:cNvSpPr/>
          <p:nvPr/>
        </p:nvSpPr>
        <p:spPr>
          <a:xfrm>
            <a:off x="2013626" y="3838777"/>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100"/>
              <a:buFont typeface="Calibri"/>
              <a:buNone/>
            </a:pPr>
            <a:br>
              <a:rPr lang="en-US" sz="1100" b="0" i="0" u="none" strike="noStrike" cap="none">
                <a:solidFill>
                  <a:schemeClr val="dk1"/>
                </a:solidFill>
                <a:latin typeface="Calibri"/>
                <a:ea typeface="Calibri"/>
                <a:cs typeface="Calibri"/>
                <a:sym typeface="Calibri"/>
              </a:rPr>
            </a:br>
            <a:br>
              <a:rPr lang="en-US" sz="11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Arial"/>
              <a:ea typeface="Arial"/>
              <a:cs typeface="Arial"/>
              <a:sym typeface="Arial"/>
            </a:endParaRPr>
          </a:p>
        </p:txBody>
      </p:sp>
      <p:sp>
        <p:nvSpPr>
          <p:cNvPr id="358" name="Google Shape;358;p23"/>
          <p:cNvSpPr txBox="1">
            <a:spLocks noGrp="1"/>
          </p:cNvSpPr>
          <p:nvPr>
            <p:ph type="title"/>
          </p:nvPr>
        </p:nvSpPr>
        <p:spPr>
          <a:xfrm>
            <a:off x="580206" y="1999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pic>
        <p:nvPicPr>
          <p:cNvPr id="359" name="Google Shape;359;p23" descr="Graphical user interface, application&#10;&#10;Description automatically generated"/>
          <p:cNvPicPr preferRelativeResize="0"/>
          <p:nvPr/>
        </p:nvPicPr>
        <p:blipFill rotWithShape="1">
          <a:blip r:embed="rId3">
            <a:alphaModFix/>
          </a:blip>
          <a:srcRect/>
          <a:stretch/>
        </p:blipFill>
        <p:spPr>
          <a:xfrm>
            <a:off x="748888" y="2411570"/>
            <a:ext cx="9488841" cy="2034859"/>
          </a:xfrm>
          <a:prstGeom prst="rect">
            <a:avLst/>
          </a:prstGeom>
          <a:noFill/>
          <a:ln>
            <a:noFill/>
          </a:ln>
        </p:spPr>
      </p:pic>
      <p:sp>
        <p:nvSpPr>
          <p:cNvPr id="360" name="Google Shape;360;p23"/>
          <p:cNvSpPr/>
          <p:nvPr/>
        </p:nvSpPr>
        <p:spPr>
          <a:xfrm>
            <a:off x="2470826" y="4650315"/>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100"/>
              <a:buFont typeface="Calibri"/>
              <a:buNone/>
            </a:pPr>
            <a:br>
              <a:rPr lang="en-US" sz="1100" b="0" i="0" u="none" strike="noStrike" cap="none">
                <a:solidFill>
                  <a:schemeClr val="dk1"/>
                </a:solidFill>
                <a:latin typeface="Calibri"/>
                <a:ea typeface="Calibri"/>
                <a:cs typeface="Calibri"/>
                <a:sym typeface="Calibri"/>
              </a:rPr>
            </a:br>
            <a:br>
              <a:rPr lang="en-US" sz="11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Arial"/>
              <a:ea typeface="Arial"/>
              <a:cs typeface="Arial"/>
              <a:sym typeface="Arial"/>
            </a:endParaRPr>
          </a:p>
        </p:txBody>
      </p:sp>
      <p:pic>
        <p:nvPicPr>
          <p:cNvPr id="361" name="Google Shape;361;p23"/>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365"/>
        <p:cNvGrpSpPr/>
        <p:nvPr/>
      </p:nvGrpSpPr>
      <p:grpSpPr>
        <a:xfrm>
          <a:off x="0" y="0"/>
          <a:ext cx="0" cy="0"/>
          <a:chOff x="0" y="0"/>
          <a:chExt cx="0" cy="0"/>
        </a:xfrm>
      </p:grpSpPr>
      <p:sp>
        <p:nvSpPr>
          <p:cNvPr id="366" name="Google Shape;366;p24"/>
          <p:cNvSpPr/>
          <p:nvPr/>
        </p:nvSpPr>
        <p:spPr>
          <a:xfrm>
            <a:off x="748888" y="1425323"/>
            <a:ext cx="9019457"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800" b="0" i="0" u="none" strike="noStrike" cap="none">
                <a:solidFill>
                  <a:schemeClr val="dk1"/>
                </a:solidFill>
                <a:latin typeface="Calibri"/>
                <a:ea typeface="Calibri"/>
                <a:cs typeface="Calibri"/>
                <a:sym typeface="Calibri"/>
              </a:rPr>
              <a:t>airodump-ng -c 1 --bssid C8:3A:35:C2:D3:30 -w test wlan0  </a:t>
            </a:r>
            <a:endParaRPr sz="4400" b="0" i="0" u="none" strike="noStrike" cap="none">
              <a:solidFill>
                <a:schemeClr val="dk1"/>
              </a:solidFill>
              <a:latin typeface="Arial"/>
              <a:ea typeface="Arial"/>
              <a:cs typeface="Arial"/>
              <a:sym typeface="Arial"/>
            </a:endParaRPr>
          </a:p>
        </p:txBody>
      </p:sp>
      <p:sp>
        <p:nvSpPr>
          <p:cNvPr id="367" name="Google Shape;367;p24"/>
          <p:cNvSpPr/>
          <p:nvPr/>
        </p:nvSpPr>
        <p:spPr>
          <a:xfrm>
            <a:off x="2013626" y="3838777"/>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100"/>
              <a:buFont typeface="Calibri"/>
              <a:buNone/>
            </a:pPr>
            <a:br>
              <a:rPr lang="en-US" sz="1100" b="0" i="0" u="none" strike="noStrike" cap="none">
                <a:solidFill>
                  <a:schemeClr val="dk1"/>
                </a:solidFill>
                <a:latin typeface="Calibri"/>
                <a:ea typeface="Calibri"/>
                <a:cs typeface="Calibri"/>
                <a:sym typeface="Calibri"/>
              </a:rPr>
            </a:br>
            <a:br>
              <a:rPr lang="en-US" sz="11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Arial"/>
              <a:ea typeface="Arial"/>
              <a:cs typeface="Arial"/>
              <a:sym typeface="Arial"/>
            </a:endParaRPr>
          </a:p>
        </p:txBody>
      </p:sp>
      <p:sp>
        <p:nvSpPr>
          <p:cNvPr id="368" name="Google Shape;368;p24"/>
          <p:cNvSpPr txBox="1">
            <a:spLocks noGrp="1"/>
          </p:cNvSpPr>
          <p:nvPr>
            <p:ph type="title"/>
          </p:nvPr>
        </p:nvSpPr>
        <p:spPr>
          <a:xfrm>
            <a:off x="580206" y="1999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pic>
        <p:nvPicPr>
          <p:cNvPr id="369" name="Google Shape;369;p24" descr="Text&#10;&#10;Description automatically generated with medium confidence"/>
          <p:cNvPicPr preferRelativeResize="0"/>
          <p:nvPr/>
        </p:nvPicPr>
        <p:blipFill rotWithShape="1">
          <a:blip r:embed="rId3">
            <a:alphaModFix/>
          </a:blip>
          <a:srcRect/>
          <a:stretch/>
        </p:blipFill>
        <p:spPr>
          <a:xfrm>
            <a:off x="847889" y="2533208"/>
            <a:ext cx="10496222" cy="2611138"/>
          </a:xfrm>
          <a:prstGeom prst="rect">
            <a:avLst/>
          </a:prstGeom>
          <a:noFill/>
          <a:ln>
            <a:noFill/>
          </a:ln>
        </p:spPr>
      </p:pic>
      <p:pic>
        <p:nvPicPr>
          <p:cNvPr id="370" name="Google Shape;370;p24"/>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374"/>
        <p:cNvGrpSpPr/>
        <p:nvPr/>
      </p:nvGrpSpPr>
      <p:grpSpPr>
        <a:xfrm>
          <a:off x="0" y="0"/>
          <a:ext cx="0" cy="0"/>
          <a:chOff x="0" y="0"/>
          <a:chExt cx="0" cy="0"/>
        </a:xfrm>
      </p:grpSpPr>
      <p:sp>
        <p:nvSpPr>
          <p:cNvPr id="375" name="Google Shape;375;p25"/>
          <p:cNvSpPr/>
          <p:nvPr/>
        </p:nvSpPr>
        <p:spPr>
          <a:xfrm>
            <a:off x="748888" y="1567103"/>
            <a:ext cx="3657348"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800" b="0" i="0" u="none" strike="noStrike" cap="none">
                <a:solidFill>
                  <a:schemeClr val="dk1"/>
                </a:solidFill>
                <a:latin typeface="Calibri"/>
                <a:ea typeface="Calibri"/>
                <a:cs typeface="Calibri"/>
                <a:sym typeface="Calibri"/>
              </a:rPr>
              <a:t>aircrack-ng test-01.cap  </a:t>
            </a:r>
            <a:endParaRPr sz="4400" b="0" i="0" u="none" strike="noStrike" cap="none">
              <a:solidFill>
                <a:schemeClr val="dk1"/>
              </a:solidFill>
              <a:latin typeface="Arial"/>
              <a:ea typeface="Arial"/>
              <a:cs typeface="Arial"/>
              <a:sym typeface="Arial"/>
            </a:endParaRPr>
          </a:p>
        </p:txBody>
      </p:sp>
      <p:sp>
        <p:nvSpPr>
          <p:cNvPr id="376" name="Google Shape;376;p25"/>
          <p:cNvSpPr/>
          <p:nvPr/>
        </p:nvSpPr>
        <p:spPr>
          <a:xfrm>
            <a:off x="2013626" y="3838777"/>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100"/>
              <a:buFont typeface="Calibri"/>
              <a:buNone/>
            </a:pPr>
            <a:br>
              <a:rPr lang="en-US" sz="1100" b="0" i="0" u="none" strike="noStrike" cap="none">
                <a:solidFill>
                  <a:schemeClr val="dk1"/>
                </a:solidFill>
                <a:latin typeface="Calibri"/>
                <a:ea typeface="Calibri"/>
                <a:cs typeface="Calibri"/>
                <a:sym typeface="Calibri"/>
              </a:rPr>
            </a:br>
            <a:br>
              <a:rPr lang="en-US" sz="11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Arial"/>
              <a:ea typeface="Arial"/>
              <a:cs typeface="Arial"/>
              <a:sym typeface="Arial"/>
            </a:endParaRPr>
          </a:p>
        </p:txBody>
      </p:sp>
      <p:sp>
        <p:nvSpPr>
          <p:cNvPr id="377" name="Google Shape;377;p25"/>
          <p:cNvSpPr txBox="1">
            <a:spLocks noGrp="1"/>
          </p:cNvSpPr>
          <p:nvPr>
            <p:ph type="title"/>
          </p:nvPr>
        </p:nvSpPr>
        <p:spPr>
          <a:xfrm>
            <a:off x="580206" y="1999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pic>
        <p:nvPicPr>
          <p:cNvPr id="378" name="Google Shape;378;p25" descr="A picture containing graphical user interface&#10;&#10;Description automatically generated"/>
          <p:cNvPicPr preferRelativeResize="0"/>
          <p:nvPr/>
        </p:nvPicPr>
        <p:blipFill rotWithShape="1">
          <a:blip r:embed="rId3">
            <a:alphaModFix/>
          </a:blip>
          <a:srcRect/>
          <a:stretch/>
        </p:blipFill>
        <p:spPr>
          <a:xfrm>
            <a:off x="748888" y="2447990"/>
            <a:ext cx="10311177" cy="2357470"/>
          </a:xfrm>
          <a:prstGeom prst="rect">
            <a:avLst/>
          </a:prstGeom>
          <a:noFill/>
          <a:ln>
            <a:noFill/>
          </a:ln>
        </p:spPr>
      </p:pic>
      <p:pic>
        <p:nvPicPr>
          <p:cNvPr id="379" name="Google Shape;379;p25"/>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383"/>
        <p:cNvGrpSpPr/>
        <p:nvPr/>
      </p:nvGrpSpPr>
      <p:grpSpPr>
        <a:xfrm>
          <a:off x="0" y="0"/>
          <a:ext cx="0" cy="0"/>
          <a:chOff x="0" y="0"/>
          <a:chExt cx="0" cy="0"/>
        </a:xfrm>
      </p:grpSpPr>
      <p:sp>
        <p:nvSpPr>
          <p:cNvPr id="384" name="Google Shape;384;p26"/>
          <p:cNvSpPr/>
          <p:nvPr/>
        </p:nvSpPr>
        <p:spPr>
          <a:xfrm>
            <a:off x="748888" y="1329722"/>
            <a:ext cx="1848583" cy="58477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Success!</a:t>
            </a:r>
            <a:endParaRPr/>
          </a:p>
        </p:txBody>
      </p:sp>
      <p:sp>
        <p:nvSpPr>
          <p:cNvPr id="385" name="Google Shape;385;p26"/>
          <p:cNvSpPr/>
          <p:nvPr/>
        </p:nvSpPr>
        <p:spPr>
          <a:xfrm>
            <a:off x="2013626" y="3838777"/>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100"/>
              <a:buFont typeface="Calibri"/>
              <a:buNone/>
            </a:pPr>
            <a:br>
              <a:rPr lang="en-US" sz="1100" b="0" i="0" u="none" strike="noStrike" cap="none">
                <a:solidFill>
                  <a:schemeClr val="dk1"/>
                </a:solidFill>
                <a:latin typeface="Calibri"/>
                <a:ea typeface="Calibri"/>
                <a:cs typeface="Calibri"/>
                <a:sym typeface="Calibri"/>
              </a:rPr>
            </a:br>
            <a:br>
              <a:rPr lang="en-US" sz="11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Arial"/>
              <a:ea typeface="Arial"/>
              <a:cs typeface="Arial"/>
              <a:sym typeface="Arial"/>
            </a:endParaRPr>
          </a:p>
        </p:txBody>
      </p:sp>
      <p:sp>
        <p:nvSpPr>
          <p:cNvPr id="386" name="Google Shape;386;p26"/>
          <p:cNvSpPr txBox="1">
            <a:spLocks noGrp="1"/>
          </p:cNvSpPr>
          <p:nvPr>
            <p:ph type="title"/>
          </p:nvPr>
        </p:nvSpPr>
        <p:spPr>
          <a:xfrm>
            <a:off x="580206" y="1999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pic>
        <p:nvPicPr>
          <p:cNvPr id="387" name="Google Shape;387;p26" descr="Graphical user interface, text&#10;&#10;Description automatically generated"/>
          <p:cNvPicPr preferRelativeResize="0"/>
          <p:nvPr/>
        </p:nvPicPr>
        <p:blipFill rotWithShape="1">
          <a:blip r:embed="rId3">
            <a:alphaModFix/>
          </a:blip>
          <a:srcRect/>
          <a:stretch/>
        </p:blipFill>
        <p:spPr>
          <a:xfrm>
            <a:off x="748888" y="2241204"/>
            <a:ext cx="10102741" cy="2375591"/>
          </a:xfrm>
          <a:prstGeom prst="rect">
            <a:avLst/>
          </a:prstGeom>
          <a:noFill/>
          <a:ln>
            <a:noFill/>
          </a:ln>
        </p:spPr>
      </p:pic>
      <p:pic>
        <p:nvPicPr>
          <p:cNvPr id="388" name="Google Shape;388;p26"/>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4" name="Google Shape;394;p27"/>
          <p:cNvSpPr txBox="1">
            <a:spLocks noGrp="1"/>
          </p:cNvSpPr>
          <p:nvPr>
            <p:ph type="title"/>
          </p:nvPr>
        </p:nvSpPr>
        <p:spPr>
          <a:xfrm>
            <a:off x="630936" y="640080"/>
            <a:ext cx="4818888" cy="148132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000"/>
              <a:buFont typeface="Calibri"/>
              <a:buNone/>
            </a:pPr>
            <a:r>
              <a:rPr lang="en-US" sz="5000"/>
              <a:t>Counter Measures</a:t>
            </a:r>
            <a:endParaRPr sz="5000"/>
          </a:p>
        </p:txBody>
      </p:sp>
      <p:sp>
        <p:nvSpPr>
          <p:cNvPr id="395" name="Google Shape;395;p27"/>
          <p:cNvSpPr/>
          <p:nvPr/>
        </p:nvSpPr>
        <p:spPr>
          <a:xfrm>
            <a:off x="643278" y="2372868"/>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6" name="Google Shape;396;p27"/>
          <p:cNvSpPr txBox="1">
            <a:spLocks noGrp="1"/>
          </p:cNvSpPr>
          <p:nvPr>
            <p:ph type="body" idx="1"/>
          </p:nvPr>
        </p:nvSpPr>
        <p:spPr>
          <a:xfrm>
            <a:off x="630936" y="2660904"/>
            <a:ext cx="4818888" cy="354787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200"/>
              <a:buChar char="•"/>
            </a:pPr>
            <a:r>
              <a:rPr lang="en-US" sz="2200"/>
              <a:t>Create a strong password for your Wi-Fi network.</a:t>
            </a:r>
            <a:endParaRPr/>
          </a:p>
          <a:p>
            <a:pPr marL="228600" lvl="0" indent="-228600" algn="l" rtl="0">
              <a:lnSpc>
                <a:spcPct val="90000"/>
              </a:lnSpc>
              <a:spcBef>
                <a:spcPts val="1000"/>
              </a:spcBef>
              <a:spcAft>
                <a:spcPts val="0"/>
              </a:spcAft>
              <a:buClr>
                <a:schemeClr val="dk1"/>
              </a:buClr>
              <a:buSzPts val="2200"/>
              <a:buChar char="•"/>
            </a:pPr>
            <a:r>
              <a:rPr lang="en-US" sz="2200"/>
              <a:t>Enable network encryption with WPA3.</a:t>
            </a:r>
            <a:endParaRPr/>
          </a:p>
          <a:p>
            <a:pPr marL="228600" lvl="0" indent="-228600" algn="l" rtl="0">
              <a:lnSpc>
                <a:spcPct val="90000"/>
              </a:lnSpc>
              <a:spcBef>
                <a:spcPts val="1000"/>
              </a:spcBef>
              <a:spcAft>
                <a:spcPts val="0"/>
              </a:spcAft>
              <a:buClr>
                <a:schemeClr val="dk1"/>
              </a:buClr>
              <a:buSzPts val="2200"/>
              <a:buChar char="•"/>
            </a:pPr>
            <a:r>
              <a:rPr lang="en-US" sz="2200"/>
              <a:t>Turn off WPS (Wi-Fi Protected Setup).</a:t>
            </a:r>
            <a:endParaRPr/>
          </a:p>
          <a:p>
            <a:pPr marL="228600" lvl="0" indent="-228600" algn="l" rtl="0">
              <a:lnSpc>
                <a:spcPct val="90000"/>
              </a:lnSpc>
              <a:spcBef>
                <a:spcPts val="1000"/>
              </a:spcBef>
              <a:spcAft>
                <a:spcPts val="0"/>
              </a:spcAft>
              <a:buClr>
                <a:schemeClr val="dk1"/>
              </a:buClr>
              <a:buSzPts val="2200"/>
              <a:buChar char="•"/>
            </a:pPr>
            <a:r>
              <a:rPr lang="en-US" sz="2200"/>
              <a:t>Change default network names and disable SSID broadcasting.</a:t>
            </a:r>
            <a:endParaRPr sz="2200"/>
          </a:p>
        </p:txBody>
      </p:sp>
      <p:pic>
        <p:nvPicPr>
          <p:cNvPr id="397" name="Google Shape;397;p27" descr="What is a Pretexting Attack?"/>
          <p:cNvPicPr preferRelativeResize="0"/>
          <p:nvPr/>
        </p:nvPicPr>
        <p:blipFill rotWithShape="1">
          <a:blip r:embed="rId3">
            <a:alphaModFix/>
          </a:blip>
          <a:srcRect t="20836" b="24474"/>
          <a:stretch/>
        </p:blipFill>
        <p:spPr>
          <a:xfrm>
            <a:off x="6099048" y="1839817"/>
            <a:ext cx="5458968" cy="2993062"/>
          </a:xfrm>
          <a:prstGeom prst="rect">
            <a:avLst/>
          </a:prstGeom>
          <a:noFill/>
          <a:ln>
            <a:noFill/>
          </a:ln>
        </p:spPr>
      </p:pic>
      <p:pic>
        <p:nvPicPr>
          <p:cNvPr id="398" name="Google Shape;398;p27"/>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3"/>
        <p:cNvGrpSpPr/>
        <p:nvPr/>
      </p:nvGrpSpPr>
      <p:grpSpPr>
        <a:xfrm>
          <a:off x="0" y="0"/>
          <a:ext cx="0" cy="0"/>
          <a:chOff x="0" y="0"/>
          <a:chExt cx="0" cy="0"/>
        </a:xfrm>
      </p:grpSpPr>
      <p:sp>
        <p:nvSpPr>
          <p:cNvPr id="404" name="Google Shape;404;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 name="Google Shape;405;p28"/>
          <p:cNvSpPr txBox="1">
            <a:spLocks noGrp="1"/>
          </p:cNvSpPr>
          <p:nvPr>
            <p:ph type="title"/>
          </p:nvPr>
        </p:nvSpPr>
        <p:spPr>
          <a:xfrm>
            <a:off x="630936" y="640080"/>
            <a:ext cx="4818888" cy="148132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000"/>
              <a:buFont typeface="Calibri"/>
              <a:buNone/>
            </a:pPr>
            <a:r>
              <a:rPr lang="en-US" sz="5000"/>
              <a:t>Counter Measures</a:t>
            </a:r>
            <a:endParaRPr sz="5000"/>
          </a:p>
        </p:txBody>
      </p:sp>
      <p:sp>
        <p:nvSpPr>
          <p:cNvPr id="406" name="Google Shape;406;p28"/>
          <p:cNvSpPr/>
          <p:nvPr/>
        </p:nvSpPr>
        <p:spPr>
          <a:xfrm>
            <a:off x="643278" y="2372868"/>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 name="Google Shape;407;p28"/>
          <p:cNvSpPr txBox="1">
            <a:spLocks noGrp="1"/>
          </p:cNvSpPr>
          <p:nvPr>
            <p:ph type="body" idx="1"/>
          </p:nvPr>
        </p:nvSpPr>
        <p:spPr>
          <a:xfrm>
            <a:off x="630936" y="2660904"/>
            <a:ext cx="4818888" cy="354787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200"/>
              <a:buChar char="•"/>
            </a:pPr>
            <a:r>
              <a:rPr lang="en-US" sz="2200"/>
              <a:t>Implement MAC address filtering to control access.</a:t>
            </a:r>
            <a:endParaRPr/>
          </a:p>
          <a:p>
            <a:pPr marL="228600" lvl="0" indent="-228600" algn="l" rtl="0">
              <a:lnSpc>
                <a:spcPct val="90000"/>
              </a:lnSpc>
              <a:spcBef>
                <a:spcPts val="1000"/>
              </a:spcBef>
              <a:spcAft>
                <a:spcPts val="0"/>
              </a:spcAft>
              <a:buClr>
                <a:schemeClr val="dk1"/>
              </a:buClr>
              <a:buSzPts val="2200"/>
              <a:buChar char="•"/>
            </a:pPr>
            <a:r>
              <a:rPr lang="en-US" sz="2200"/>
              <a:t>Keep your wireless access points and firmware up-to-date.</a:t>
            </a:r>
            <a:endParaRPr/>
          </a:p>
          <a:p>
            <a:pPr marL="228600" lvl="0" indent="-228600" algn="l" rtl="0">
              <a:lnSpc>
                <a:spcPct val="90000"/>
              </a:lnSpc>
              <a:spcBef>
                <a:spcPts val="1000"/>
              </a:spcBef>
              <a:spcAft>
                <a:spcPts val="0"/>
              </a:spcAft>
              <a:buClr>
                <a:schemeClr val="dk1"/>
              </a:buClr>
              <a:buSzPts val="2200"/>
              <a:buChar char="•"/>
            </a:pPr>
            <a:r>
              <a:rPr lang="en-US" sz="2200"/>
              <a:t>Use a VPN for secure remote access.</a:t>
            </a:r>
            <a:endParaRPr/>
          </a:p>
          <a:p>
            <a:pPr marL="228600" lvl="0" indent="-228600" algn="l" rtl="0">
              <a:lnSpc>
                <a:spcPct val="90000"/>
              </a:lnSpc>
              <a:spcBef>
                <a:spcPts val="1000"/>
              </a:spcBef>
              <a:spcAft>
                <a:spcPts val="0"/>
              </a:spcAft>
              <a:buClr>
                <a:schemeClr val="dk1"/>
              </a:buClr>
              <a:buSzPts val="2200"/>
              <a:buChar char="•"/>
            </a:pPr>
            <a:r>
              <a:rPr lang="en-US" sz="2200"/>
              <a:t>Regularly monitor your network for potential security threats.</a:t>
            </a:r>
            <a:endParaRPr/>
          </a:p>
        </p:txBody>
      </p:sp>
      <p:pic>
        <p:nvPicPr>
          <p:cNvPr id="408" name="Google Shape;408;p28" descr="What Is Pretexting And How Do You Stay Safe? | 1Password"/>
          <p:cNvPicPr preferRelativeResize="0"/>
          <p:nvPr/>
        </p:nvPicPr>
        <p:blipFill rotWithShape="1">
          <a:blip r:embed="rId3">
            <a:alphaModFix/>
          </a:blip>
          <a:srcRect/>
          <a:stretch/>
        </p:blipFill>
        <p:spPr>
          <a:xfrm>
            <a:off x="6099048" y="2378149"/>
            <a:ext cx="5458968" cy="210170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409" name="Google Shape;409;p28"/>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 name="Google Shape;415;p29"/>
          <p:cNvSpPr txBox="1">
            <a:spLocks noGrp="1"/>
          </p:cNvSpPr>
          <p:nvPr>
            <p:ph type="title"/>
          </p:nvPr>
        </p:nvSpPr>
        <p:spPr>
          <a:xfrm>
            <a:off x="640080" y="320040"/>
            <a:ext cx="6692827" cy="389266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600"/>
              <a:buFont typeface="Calibri"/>
              <a:buNone/>
            </a:pPr>
            <a:r>
              <a:rPr lang="en-US" sz="6600">
                <a:solidFill>
                  <a:schemeClr val="dk1"/>
                </a:solidFill>
                <a:latin typeface="Calibri"/>
                <a:ea typeface="Calibri"/>
                <a:cs typeface="Calibri"/>
                <a:sym typeface="Calibri"/>
              </a:rPr>
              <a:t>Thank You</a:t>
            </a:r>
            <a:br>
              <a:rPr lang="en-US" sz="6600">
                <a:solidFill>
                  <a:schemeClr val="dk1"/>
                </a:solidFill>
                <a:latin typeface="Calibri"/>
                <a:ea typeface="Calibri"/>
                <a:cs typeface="Calibri"/>
                <a:sym typeface="Calibri"/>
              </a:rPr>
            </a:br>
            <a:r>
              <a:rPr lang="en-US" sz="6600">
                <a:solidFill>
                  <a:schemeClr val="dk1"/>
                </a:solidFill>
                <a:latin typeface="Calibri"/>
                <a:ea typeface="Calibri"/>
                <a:cs typeface="Calibri"/>
                <a:sym typeface="Calibri"/>
              </a:rPr>
              <a:t>Any Questions ?</a:t>
            </a:r>
            <a:endParaRPr/>
          </a:p>
        </p:txBody>
      </p:sp>
      <p:sp>
        <p:nvSpPr>
          <p:cNvPr id="416" name="Google Shape;416;p29"/>
          <p:cNvSpPr/>
          <p:nvPr/>
        </p:nvSpPr>
        <p:spPr>
          <a:xfrm>
            <a:off x="714562" y="4409267"/>
            <a:ext cx="4243589" cy="18288"/>
          </a:xfrm>
          <a:custGeom>
            <a:avLst/>
            <a:gdLst/>
            <a:ahLst/>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17" name="Google Shape;417;p29" descr="Questions"/>
          <p:cNvPicPr preferRelativeResize="0"/>
          <p:nvPr/>
        </p:nvPicPr>
        <p:blipFill rotWithShape="1">
          <a:blip r:embed="rId3">
            <a:alphaModFix/>
          </a:blip>
          <a:srcRect/>
          <a:stretch/>
        </p:blipFill>
        <p:spPr>
          <a:xfrm>
            <a:off x="7781544" y="1267079"/>
            <a:ext cx="4087368" cy="4087368"/>
          </a:xfrm>
          <a:prstGeom prst="rect">
            <a:avLst/>
          </a:prstGeom>
          <a:noFill/>
          <a:ln>
            <a:noFill/>
          </a:ln>
        </p:spPr>
      </p:pic>
      <p:pic>
        <p:nvPicPr>
          <p:cNvPr id="418" name="Google Shape;418;p29"/>
          <p:cNvPicPr preferRelativeResize="0"/>
          <p:nvPr/>
        </p:nvPicPr>
        <p:blipFill rotWithShape="1">
          <a:blip r:embed="rId4">
            <a:alphaModFix/>
          </a:blip>
          <a:srcRect/>
          <a:stretch/>
        </p:blipFill>
        <p:spPr>
          <a:xfrm>
            <a:off x="10176933" y="102172"/>
            <a:ext cx="1570950" cy="8727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3"/>
          <p:cNvSpPr txBox="1">
            <a:spLocks noGrp="1"/>
          </p:cNvSpPr>
          <p:nvPr>
            <p:ph type="title"/>
          </p:nvPr>
        </p:nvSpPr>
        <p:spPr>
          <a:xfrm>
            <a:off x="841248" y="685800"/>
            <a:ext cx="10506456" cy="115700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800"/>
              <a:buFont typeface="Calibri"/>
              <a:buNone/>
            </a:pPr>
            <a:r>
              <a:rPr lang="en-US" sz="4800"/>
              <a:t>Background</a:t>
            </a:r>
            <a:endParaRPr sz="4800"/>
          </a:p>
        </p:txBody>
      </p:sp>
      <p:sp>
        <p:nvSpPr>
          <p:cNvPr id="109" name="Google Shape;109;p3"/>
          <p:cNvSpPr/>
          <p:nvPr/>
        </p:nvSpPr>
        <p:spPr>
          <a:xfrm rot="5400000">
            <a:off x="1120140" y="34093"/>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0" name="Google Shape;110;p3"/>
          <p:cNvSpPr/>
          <p:nvPr/>
        </p:nvSpPr>
        <p:spPr>
          <a:xfrm>
            <a:off x="841248" y="1958056"/>
            <a:ext cx="10506456"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 name="Google Shape;111;p3"/>
          <p:cNvGrpSpPr/>
          <p:nvPr/>
        </p:nvGrpSpPr>
        <p:grpSpPr>
          <a:xfrm>
            <a:off x="838200" y="2682946"/>
            <a:ext cx="10506456" cy="3101559"/>
            <a:chOff x="0" y="387694"/>
            <a:chExt cx="10506456" cy="3101559"/>
          </a:xfrm>
        </p:grpSpPr>
        <p:cxnSp>
          <p:nvCxnSpPr>
            <p:cNvPr id="112" name="Google Shape;112;p3"/>
            <p:cNvCxnSpPr/>
            <p:nvPr/>
          </p:nvCxnSpPr>
          <p:spPr>
            <a:xfrm>
              <a:off x="0" y="1938474"/>
              <a:ext cx="10506456" cy="0"/>
            </a:xfrm>
            <a:prstGeom prst="straightConnector1">
              <a:avLst/>
            </a:prstGeom>
            <a:solidFill>
              <a:schemeClr val="lt1">
                <a:alpha val="89803"/>
              </a:schemeClr>
            </a:solidFill>
            <a:ln w="19050" cap="flat" cmpd="sng">
              <a:solidFill>
                <a:schemeClr val="accent2"/>
              </a:solidFill>
              <a:prstDash val="solid"/>
              <a:miter lim="800000"/>
              <a:headEnd type="none" w="sm" len="sm"/>
              <a:tailEnd type="triangle" w="lg" len="lg"/>
            </a:ln>
          </p:spPr>
        </p:cxnSp>
        <p:sp>
          <p:nvSpPr>
            <p:cNvPr id="113" name="Google Shape;113;p3"/>
            <p:cNvSpPr/>
            <p:nvPr/>
          </p:nvSpPr>
          <p:spPr>
            <a:xfrm rot="8100000">
              <a:off x="60095" y="446742"/>
              <a:ext cx="285107" cy="285107"/>
            </a:xfrm>
            <a:prstGeom prst="teardrop">
              <a:avLst>
                <a:gd name="adj" fmla="val 115000"/>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91768" y="478415"/>
              <a:ext cx="221761" cy="221761"/>
            </a:xfrm>
            <a:prstGeom prst="ellipse">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04250" y="790897"/>
              <a:ext cx="2185315" cy="11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txBox="1"/>
            <p:nvPr/>
          </p:nvSpPr>
          <p:spPr>
            <a:xfrm>
              <a:off x="404250" y="790897"/>
              <a:ext cx="2185315" cy="1147576"/>
            </a:xfrm>
            <a:prstGeom prst="rect">
              <a:avLst/>
            </a:prstGeom>
            <a:noFill/>
            <a:ln>
              <a:noFill/>
            </a:ln>
          </p:spPr>
          <p:txBody>
            <a:bodyPr spcFirstLastPara="1" wrap="square" lIns="0" tIns="82550" rIns="82550" bIns="123825"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FCC opens radio spectrum for unlicensed use</a:t>
              </a:r>
              <a:endParaRPr/>
            </a:p>
          </p:txBody>
        </p:sp>
        <p:sp>
          <p:nvSpPr>
            <p:cNvPr id="117" name="Google Shape;117;p3"/>
            <p:cNvSpPr/>
            <p:nvPr/>
          </p:nvSpPr>
          <p:spPr>
            <a:xfrm>
              <a:off x="404250" y="387694"/>
              <a:ext cx="2185315" cy="403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txBox="1"/>
            <p:nvPr/>
          </p:nvSpPr>
          <p:spPr>
            <a:xfrm>
              <a:off x="404250" y="387694"/>
              <a:ext cx="2185315" cy="403202"/>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1985</a:t>
              </a:r>
              <a:endParaRPr/>
            </a:p>
          </p:txBody>
        </p:sp>
        <p:cxnSp>
          <p:nvCxnSpPr>
            <p:cNvPr id="119" name="Google Shape;119;p3"/>
            <p:cNvCxnSpPr/>
            <p:nvPr/>
          </p:nvCxnSpPr>
          <p:spPr>
            <a:xfrm>
              <a:off x="202648" y="790897"/>
              <a:ext cx="0" cy="1147576"/>
            </a:xfrm>
            <a:prstGeom prst="straightConnector1">
              <a:avLst/>
            </a:prstGeom>
            <a:noFill/>
            <a:ln w="12700" cap="flat" cmpd="sng">
              <a:solidFill>
                <a:schemeClr val="accent2"/>
              </a:solidFill>
              <a:prstDash val="dash"/>
              <a:miter lim="800000"/>
              <a:headEnd type="none" w="sm" len="sm"/>
              <a:tailEnd type="none" w="sm" len="sm"/>
            </a:ln>
          </p:spPr>
        </p:cxnSp>
        <p:sp>
          <p:nvSpPr>
            <p:cNvPr id="120" name="Google Shape;120;p3"/>
            <p:cNvSpPr/>
            <p:nvPr/>
          </p:nvSpPr>
          <p:spPr>
            <a:xfrm>
              <a:off x="166360" y="1902185"/>
              <a:ext cx="72576" cy="72576"/>
            </a:xfrm>
            <a:prstGeom prst="ellipse">
              <a:avLst/>
            </a:prstGeom>
            <a:solidFill>
              <a:schemeClr val="accent2"/>
            </a:solidFill>
            <a:ln w="9525"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2700000">
              <a:off x="1372003" y="3145098"/>
              <a:ext cx="285107" cy="285107"/>
            </a:xfrm>
            <a:prstGeom prst="teardrop">
              <a:avLst>
                <a:gd name="adj" fmla="val 115000"/>
              </a:avLst>
            </a:prstGeom>
            <a:solidFill>
              <a:srgbClr val="DE7946"/>
            </a:solidFill>
            <a:ln w="12700" cap="flat" cmpd="sng">
              <a:solidFill>
                <a:srgbClr val="DE794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403676" y="3176771"/>
              <a:ext cx="221761" cy="221761"/>
            </a:xfrm>
            <a:prstGeom prst="ellipse">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716158" y="1938474"/>
              <a:ext cx="2185315" cy="11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txBox="1"/>
            <p:nvPr/>
          </p:nvSpPr>
          <p:spPr>
            <a:xfrm>
              <a:off x="1716158" y="1938474"/>
              <a:ext cx="2185315" cy="1147576"/>
            </a:xfrm>
            <a:prstGeom prst="rect">
              <a:avLst/>
            </a:prstGeom>
            <a:noFill/>
            <a:ln>
              <a:noFill/>
            </a:ln>
          </p:spPr>
          <p:txBody>
            <a:bodyPr spcFirstLastPara="1" wrap="square" lIns="0" tIns="123825" rIns="0" bIns="82550" anchor="b"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The first wireless network was created by NCR Corporation.</a:t>
              </a:r>
              <a:endParaRPr/>
            </a:p>
          </p:txBody>
        </p:sp>
        <p:sp>
          <p:nvSpPr>
            <p:cNvPr id="125" name="Google Shape;125;p3"/>
            <p:cNvSpPr/>
            <p:nvPr/>
          </p:nvSpPr>
          <p:spPr>
            <a:xfrm>
              <a:off x="1716158" y="3086050"/>
              <a:ext cx="2185315" cy="403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txBox="1"/>
            <p:nvPr/>
          </p:nvSpPr>
          <p:spPr>
            <a:xfrm>
              <a:off x="1716158" y="3086050"/>
              <a:ext cx="2185315" cy="403202"/>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1991</a:t>
              </a:r>
              <a:endParaRPr/>
            </a:p>
          </p:txBody>
        </p:sp>
        <p:cxnSp>
          <p:nvCxnSpPr>
            <p:cNvPr id="127" name="Google Shape;127;p3"/>
            <p:cNvCxnSpPr/>
            <p:nvPr/>
          </p:nvCxnSpPr>
          <p:spPr>
            <a:xfrm>
              <a:off x="1514557" y="1938474"/>
              <a:ext cx="0" cy="1147576"/>
            </a:xfrm>
            <a:prstGeom prst="straightConnector1">
              <a:avLst/>
            </a:prstGeom>
            <a:noFill/>
            <a:ln w="12700" cap="flat" cmpd="sng">
              <a:solidFill>
                <a:srgbClr val="DE7946"/>
              </a:solidFill>
              <a:prstDash val="dash"/>
              <a:miter lim="800000"/>
              <a:headEnd type="none" w="sm" len="sm"/>
              <a:tailEnd type="none" w="sm" len="sm"/>
            </a:ln>
          </p:spPr>
        </p:cxnSp>
        <p:sp>
          <p:nvSpPr>
            <p:cNvPr id="128" name="Google Shape;128;p3"/>
            <p:cNvSpPr/>
            <p:nvPr/>
          </p:nvSpPr>
          <p:spPr>
            <a:xfrm>
              <a:off x="1478269" y="1902185"/>
              <a:ext cx="72576" cy="72576"/>
            </a:xfrm>
            <a:prstGeom prst="ellipse">
              <a:avLst/>
            </a:prstGeom>
            <a:solidFill>
              <a:srgbClr val="DE7946"/>
            </a:solidFill>
            <a:ln w="9525"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8100000">
              <a:off x="2683912" y="446742"/>
              <a:ext cx="285107" cy="285107"/>
            </a:xfrm>
            <a:prstGeom prst="teardrop">
              <a:avLst>
                <a:gd name="adj" fmla="val 115000"/>
              </a:avLst>
            </a:prstGeom>
            <a:solidFill>
              <a:srgbClr val="D07A5B"/>
            </a:solidFill>
            <a:ln w="12700" cap="flat" cmpd="sng">
              <a:solidFill>
                <a:srgbClr val="D07A5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715584" y="478415"/>
              <a:ext cx="221761" cy="221761"/>
            </a:xfrm>
            <a:prstGeom prst="ellipse">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028066" y="790897"/>
              <a:ext cx="2185315" cy="11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txBox="1"/>
            <p:nvPr/>
          </p:nvSpPr>
          <p:spPr>
            <a:xfrm>
              <a:off x="3028066" y="790897"/>
              <a:ext cx="2185315" cy="1147576"/>
            </a:xfrm>
            <a:prstGeom prst="rect">
              <a:avLst/>
            </a:prstGeom>
            <a:noFill/>
            <a:ln>
              <a:noFill/>
            </a:ln>
          </p:spPr>
          <p:txBody>
            <a:bodyPr spcFirstLastPara="1" wrap="square" lIns="0" tIns="82550" rIns="82550" bIns="123825"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WEP protocol introduced, it was the first version of the IEEE 802.11 standard.</a:t>
              </a:r>
              <a:endParaRPr/>
            </a:p>
            <a:p>
              <a:pPr marL="0" marR="0" lvl="0" indent="0" algn="l" rtl="0">
                <a:lnSpc>
                  <a:spcPct val="90000"/>
                </a:lnSpc>
                <a:spcBef>
                  <a:spcPts val="455"/>
                </a:spcBef>
                <a:spcAft>
                  <a:spcPts val="0"/>
                </a:spcAft>
                <a:buClr>
                  <a:schemeClr val="dk1"/>
                </a:buClr>
                <a:buSzPts val="1300"/>
                <a:buFont typeface="Calibri"/>
                <a:buNone/>
              </a:pPr>
              <a:endParaRPr sz="1300" b="0" i="0" u="none" strike="noStrike" cap="none">
                <a:solidFill>
                  <a:schemeClr val="dk1"/>
                </a:solidFill>
                <a:latin typeface="Calibri"/>
                <a:ea typeface="Calibri"/>
                <a:cs typeface="Calibri"/>
                <a:sym typeface="Calibri"/>
              </a:endParaRPr>
            </a:p>
          </p:txBody>
        </p:sp>
        <p:sp>
          <p:nvSpPr>
            <p:cNvPr id="133" name="Google Shape;133;p3"/>
            <p:cNvSpPr/>
            <p:nvPr/>
          </p:nvSpPr>
          <p:spPr>
            <a:xfrm>
              <a:off x="3028066" y="387694"/>
              <a:ext cx="2185315" cy="403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txBox="1"/>
            <p:nvPr/>
          </p:nvSpPr>
          <p:spPr>
            <a:xfrm>
              <a:off x="3028066" y="387694"/>
              <a:ext cx="2185315" cy="403202"/>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rgbClr val="FF0000"/>
                </a:buClr>
                <a:buSzPts val="1800"/>
                <a:buFont typeface="Calibri"/>
                <a:buNone/>
              </a:pPr>
              <a:r>
                <a:rPr lang="en-US" sz="1800" b="1" i="0" u="none" strike="noStrike" cap="none">
                  <a:solidFill>
                    <a:srgbClr val="FF0000"/>
                  </a:solidFill>
                  <a:latin typeface="Calibri"/>
                  <a:ea typeface="Calibri"/>
                  <a:cs typeface="Calibri"/>
                  <a:sym typeface="Calibri"/>
                </a:rPr>
                <a:t>1997</a:t>
              </a:r>
              <a:endParaRPr/>
            </a:p>
          </p:txBody>
        </p:sp>
        <p:cxnSp>
          <p:nvCxnSpPr>
            <p:cNvPr id="135" name="Google Shape;135;p3"/>
            <p:cNvCxnSpPr/>
            <p:nvPr/>
          </p:nvCxnSpPr>
          <p:spPr>
            <a:xfrm>
              <a:off x="2826465" y="790897"/>
              <a:ext cx="0" cy="1147576"/>
            </a:xfrm>
            <a:prstGeom prst="straightConnector1">
              <a:avLst/>
            </a:prstGeom>
            <a:noFill/>
            <a:ln w="12700" cap="flat" cmpd="sng">
              <a:solidFill>
                <a:srgbClr val="D07A5B"/>
              </a:solidFill>
              <a:prstDash val="dash"/>
              <a:miter lim="800000"/>
              <a:headEnd type="none" w="sm" len="sm"/>
              <a:tailEnd type="none" w="sm" len="sm"/>
            </a:ln>
          </p:spPr>
        </p:cxnSp>
        <p:sp>
          <p:nvSpPr>
            <p:cNvPr id="136" name="Google Shape;136;p3"/>
            <p:cNvSpPr/>
            <p:nvPr/>
          </p:nvSpPr>
          <p:spPr>
            <a:xfrm>
              <a:off x="2790177" y="1902185"/>
              <a:ext cx="72576" cy="72576"/>
            </a:xfrm>
            <a:prstGeom prst="ellipse">
              <a:avLst/>
            </a:prstGeom>
            <a:solidFill>
              <a:srgbClr val="D07A5B"/>
            </a:solidFill>
            <a:ln w="9525"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2700000">
              <a:off x="3995820" y="3145098"/>
              <a:ext cx="285107" cy="285107"/>
            </a:xfrm>
            <a:prstGeom prst="teardrop">
              <a:avLst>
                <a:gd name="adj" fmla="val 115000"/>
              </a:avLst>
            </a:prstGeom>
            <a:solidFill>
              <a:srgbClr val="C47F6E"/>
            </a:solidFill>
            <a:ln w="12700" cap="flat" cmpd="sng">
              <a:solidFill>
                <a:srgbClr val="C47F6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027493" y="3176771"/>
              <a:ext cx="221761" cy="221761"/>
            </a:xfrm>
            <a:prstGeom prst="ellipse">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339975" y="1938474"/>
              <a:ext cx="2185315" cy="11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txBox="1"/>
            <p:nvPr/>
          </p:nvSpPr>
          <p:spPr>
            <a:xfrm>
              <a:off x="4339975" y="1938474"/>
              <a:ext cx="2185315" cy="1147576"/>
            </a:xfrm>
            <a:prstGeom prst="rect">
              <a:avLst/>
            </a:prstGeom>
            <a:noFill/>
            <a:ln>
              <a:noFill/>
            </a:ln>
          </p:spPr>
          <p:txBody>
            <a:bodyPr spcFirstLastPara="1" wrap="square" lIns="0" tIns="123825" rIns="0" bIns="82550" anchor="b"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The Wi-Fi Alliance was formed to promote growth and ensure compatibility.</a:t>
              </a:r>
              <a:endParaRPr/>
            </a:p>
          </p:txBody>
        </p:sp>
        <p:sp>
          <p:nvSpPr>
            <p:cNvPr id="141" name="Google Shape;141;p3"/>
            <p:cNvSpPr/>
            <p:nvPr/>
          </p:nvSpPr>
          <p:spPr>
            <a:xfrm>
              <a:off x="4339975" y="3086050"/>
              <a:ext cx="2185315" cy="403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txBox="1"/>
            <p:nvPr/>
          </p:nvSpPr>
          <p:spPr>
            <a:xfrm>
              <a:off x="4339975" y="3086050"/>
              <a:ext cx="2185315" cy="403202"/>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1999</a:t>
              </a:r>
              <a:endParaRPr/>
            </a:p>
          </p:txBody>
        </p:sp>
        <p:cxnSp>
          <p:nvCxnSpPr>
            <p:cNvPr id="143" name="Google Shape;143;p3"/>
            <p:cNvCxnSpPr/>
            <p:nvPr/>
          </p:nvCxnSpPr>
          <p:spPr>
            <a:xfrm>
              <a:off x="4138374" y="1938474"/>
              <a:ext cx="0" cy="1147576"/>
            </a:xfrm>
            <a:prstGeom prst="straightConnector1">
              <a:avLst/>
            </a:prstGeom>
            <a:noFill/>
            <a:ln w="12700" cap="flat" cmpd="sng">
              <a:solidFill>
                <a:srgbClr val="C47F6E"/>
              </a:solidFill>
              <a:prstDash val="dash"/>
              <a:miter lim="800000"/>
              <a:headEnd type="none" w="sm" len="sm"/>
              <a:tailEnd type="none" w="sm" len="sm"/>
            </a:ln>
          </p:spPr>
        </p:cxnSp>
        <p:sp>
          <p:nvSpPr>
            <p:cNvPr id="144" name="Google Shape;144;p3"/>
            <p:cNvSpPr/>
            <p:nvPr/>
          </p:nvSpPr>
          <p:spPr>
            <a:xfrm>
              <a:off x="4102085" y="1902185"/>
              <a:ext cx="72576" cy="72576"/>
            </a:xfrm>
            <a:prstGeom prst="ellipse">
              <a:avLst/>
            </a:prstGeom>
            <a:solidFill>
              <a:srgbClr val="C47F6E"/>
            </a:solidFill>
            <a:ln w="9525"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8100000">
              <a:off x="5307728" y="446742"/>
              <a:ext cx="285107" cy="285107"/>
            </a:xfrm>
            <a:prstGeom prst="teardrop">
              <a:avLst>
                <a:gd name="adj" fmla="val 115000"/>
              </a:avLst>
            </a:prstGeom>
            <a:solidFill>
              <a:srgbClr val="B88881"/>
            </a:solidFill>
            <a:ln w="12700" cap="flat" cmpd="sng">
              <a:solidFill>
                <a:srgbClr val="B8888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339401" y="478415"/>
              <a:ext cx="221761" cy="221761"/>
            </a:xfrm>
            <a:prstGeom prst="ellipse">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651883" y="790897"/>
              <a:ext cx="2185315" cy="11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txBox="1"/>
            <p:nvPr/>
          </p:nvSpPr>
          <p:spPr>
            <a:xfrm>
              <a:off x="5651883" y="790897"/>
              <a:ext cx="2185315" cy="1147576"/>
            </a:xfrm>
            <a:prstGeom prst="rect">
              <a:avLst/>
            </a:prstGeom>
            <a:noFill/>
            <a:ln>
              <a:noFill/>
            </a:ln>
          </p:spPr>
          <p:txBody>
            <a:bodyPr spcFirstLastPara="1" wrap="square" lIns="0" tIns="82550" rIns="82550" bIns="123825"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The first version of WPA security protocol was introduced to improve the weak security of the original WEP protocol.</a:t>
              </a:r>
              <a:endParaRPr/>
            </a:p>
          </p:txBody>
        </p:sp>
        <p:sp>
          <p:nvSpPr>
            <p:cNvPr id="149" name="Google Shape;149;p3"/>
            <p:cNvSpPr/>
            <p:nvPr/>
          </p:nvSpPr>
          <p:spPr>
            <a:xfrm>
              <a:off x="5651883" y="387694"/>
              <a:ext cx="2185315" cy="403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txBox="1"/>
            <p:nvPr/>
          </p:nvSpPr>
          <p:spPr>
            <a:xfrm>
              <a:off x="5651883" y="387694"/>
              <a:ext cx="2185315" cy="403202"/>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rgbClr val="FF0000"/>
                </a:buClr>
                <a:buSzPts val="1800"/>
                <a:buFont typeface="Calibri"/>
                <a:buNone/>
              </a:pPr>
              <a:r>
                <a:rPr lang="en-US" sz="1800" b="1" i="0" u="none" strike="noStrike" cap="none">
                  <a:solidFill>
                    <a:srgbClr val="FF0000"/>
                  </a:solidFill>
                  <a:latin typeface="Calibri"/>
                  <a:ea typeface="Calibri"/>
                  <a:cs typeface="Calibri"/>
                  <a:sym typeface="Calibri"/>
                </a:rPr>
                <a:t>2003</a:t>
              </a:r>
              <a:endParaRPr/>
            </a:p>
          </p:txBody>
        </p:sp>
        <p:cxnSp>
          <p:nvCxnSpPr>
            <p:cNvPr id="151" name="Google Shape;151;p3"/>
            <p:cNvCxnSpPr/>
            <p:nvPr/>
          </p:nvCxnSpPr>
          <p:spPr>
            <a:xfrm>
              <a:off x="5450282" y="790897"/>
              <a:ext cx="0" cy="1147576"/>
            </a:xfrm>
            <a:prstGeom prst="straightConnector1">
              <a:avLst/>
            </a:prstGeom>
            <a:noFill/>
            <a:ln w="12700" cap="flat" cmpd="sng">
              <a:solidFill>
                <a:srgbClr val="B88881"/>
              </a:solidFill>
              <a:prstDash val="dash"/>
              <a:miter lim="800000"/>
              <a:headEnd type="none" w="sm" len="sm"/>
              <a:tailEnd type="none" w="sm" len="sm"/>
            </a:ln>
          </p:spPr>
        </p:cxnSp>
        <p:sp>
          <p:nvSpPr>
            <p:cNvPr id="152" name="Google Shape;152;p3"/>
            <p:cNvSpPr/>
            <p:nvPr/>
          </p:nvSpPr>
          <p:spPr>
            <a:xfrm>
              <a:off x="5413300" y="1902185"/>
              <a:ext cx="72576" cy="72576"/>
            </a:xfrm>
            <a:prstGeom prst="ellipse">
              <a:avLst/>
            </a:prstGeom>
            <a:solidFill>
              <a:srgbClr val="B88881"/>
            </a:solidFill>
            <a:ln w="9525"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2700000">
              <a:off x="6619637" y="3145098"/>
              <a:ext cx="285107" cy="285107"/>
            </a:xfrm>
            <a:prstGeom prst="teardrop">
              <a:avLst>
                <a:gd name="adj" fmla="val 115000"/>
              </a:avLst>
            </a:prstGeom>
            <a:solidFill>
              <a:srgbClr val="AD9593"/>
            </a:solidFill>
            <a:ln w="12700" cap="flat" cmpd="sng">
              <a:solidFill>
                <a:srgbClr val="AD959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651310" y="3176771"/>
              <a:ext cx="221761" cy="221761"/>
            </a:xfrm>
            <a:prstGeom prst="ellipse">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963792" y="1938474"/>
              <a:ext cx="2185315" cy="11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txBox="1"/>
            <p:nvPr/>
          </p:nvSpPr>
          <p:spPr>
            <a:xfrm>
              <a:off x="6963792" y="1938474"/>
              <a:ext cx="2185315" cy="1147576"/>
            </a:xfrm>
            <a:prstGeom prst="rect">
              <a:avLst/>
            </a:prstGeom>
            <a:noFill/>
            <a:ln>
              <a:noFill/>
            </a:ln>
          </p:spPr>
          <p:txBody>
            <a:bodyPr spcFirstLastPara="1" wrap="square" lIns="0" tIns="123825" rIns="0" bIns="82550" anchor="b"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WPA2 version was born offering faster speed and better range.</a:t>
              </a:r>
              <a:endParaRPr/>
            </a:p>
          </p:txBody>
        </p:sp>
        <p:sp>
          <p:nvSpPr>
            <p:cNvPr id="157" name="Google Shape;157;p3"/>
            <p:cNvSpPr/>
            <p:nvPr/>
          </p:nvSpPr>
          <p:spPr>
            <a:xfrm>
              <a:off x="6963792" y="3086050"/>
              <a:ext cx="2185315" cy="403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txBox="1"/>
            <p:nvPr/>
          </p:nvSpPr>
          <p:spPr>
            <a:xfrm>
              <a:off x="6963792" y="3086050"/>
              <a:ext cx="2185315" cy="403202"/>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rgbClr val="FF0000"/>
                </a:buClr>
                <a:buSzPts val="1800"/>
                <a:buFont typeface="Calibri"/>
                <a:buNone/>
              </a:pPr>
              <a:r>
                <a:rPr lang="en-US" sz="1800" b="1" i="0" u="none" strike="noStrike" cap="none">
                  <a:solidFill>
                    <a:srgbClr val="FF0000"/>
                  </a:solidFill>
                  <a:latin typeface="Calibri"/>
                  <a:ea typeface="Calibri"/>
                  <a:cs typeface="Calibri"/>
                  <a:sym typeface="Calibri"/>
                </a:rPr>
                <a:t>2004</a:t>
              </a:r>
              <a:endParaRPr/>
            </a:p>
          </p:txBody>
        </p:sp>
        <p:cxnSp>
          <p:nvCxnSpPr>
            <p:cNvPr id="159" name="Google Shape;159;p3"/>
            <p:cNvCxnSpPr/>
            <p:nvPr/>
          </p:nvCxnSpPr>
          <p:spPr>
            <a:xfrm>
              <a:off x="6762190" y="1938474"/>
              <a:ext cx="0" cy="1147576"/>
            </a:xfrm>
            <a:prstGeom prst="straightConnector1">
              <a:avLst/>
            </a:prstGeom>
            <a:noFill/>
            <a:ln w="12700" cap="flat" cmpd="sng">
              <a:solidFill>
                <a:srgbClr val="AD9593"/>
              </a:solidFill>
              <a:prstDash val="dash"/>
              <a:miter lim="800000"/>
              <a:headEnd type="none" w="sm" len="sm"/>
              <a:tailEnd type="none" w="sm" len="sm"/>
            </a:ln>
          </p:spPr>
        </p:cxnSp>
        <p:sp>
          <p:nvSpPr>
            <p:cNvPr id="160" name="Google Shape;160;p3"/>
            <p:cNvSpPr/>
            <p:nvPr/>
          </p:nvSpPr>
          <p:spPr>
            <a:xfrm>
              <a:off x="6725208" y="1902185"/>
              <a:ext cx="72576" cy="72576"/>
            </a:xfrm>
            <a:prstGeom prst="ellipse">
              <a:avLst/>
            </a:prstGeom>
            <a:solidFill>
              <a:srgbClr val="AD9593"/>
            </a:solidFill>
            <a:ln w="9525"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8100000">
              <a:off x="7931545" y="446742"/>
              <a:ext cx="285107" cy="285107"/>
            </a:xfrm>
            <a:prstGeom prst="teardrop">
              <a:avLst>
                <a:gd name="adj" fmla="val 115000"/>
              </a:avLst>
            </a:prstGeom>
            <a:solidFill>
              <a:srgbClr val="A4A4A4"/>
            </a:solidFill>
            <a:ln w="12700" cap="flat" cmpd="sng">
              <a:solidFill>
                <a:srgbClr val="A4A4A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7963218" y="478415"/>
              <a:ext cx="221761" cy="221761"/>
            </a:xfrm>
            <a:prstGeom prst="ellipse">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275700" y="790897"/>
              <a:ext cx="2185315" cy="11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txBox="1"/>
            <p:nvPr/>
          </p:nvSpPr>
          <p:spPr>
            <a:xfrm>
              <a:off x="8275700" y="790897"/>
              <a:ext cx="2185315" cy="1147576"/>
            </a:xfrm>
            <a:prstGeom prst="rect">
              <a:avLst/>
            </a:prstGeom>
            <a:noFill/>
            <a:ln>
              <a:noFill/>
            </a:ln>
          </p:spPr>
          <p:txBody>
            <a:bodyPr spcFirstLastPara="1" wrap="square" lIns="0" tIns="82550" rIns="82550" bIns="123825"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The latest version of Wi-Fi security, WPA3, was introduced to provide stronger protection against hacking and other security threats.</a:t>
              </a:r>
              <a:endParaRPr/>
            </a:p>
          </p:txBody>
        </p:sp>
        <p:sp>
          <p:nvSpPr>
            <p:cNvPr id="165" name="Google Shape;165;p3"/>
            <p:cNvSpPr/>
            <p:nvPr/>
          </p:nvSpPr>
          <p:spPr>
            <a:xfrm>
              <a:off x="8275700" y="387694"/>
              <a:ext cx="2185315" cy="403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txBox="1"/>
            <p:nvPr/>
          </p:nvSpPr>
          <p:spPr>
            <a:xfrm>
              <a:off x="8275700" y="387694"/>
              <a:ext cx="2185315" cy="403202"/>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2018</a:t>
              </a:r>
              <a:endParaRPr/>
            </a:p>
          </p:txBody>
        </p:sp>
        <p:cxnSp>
          <p:nvCxnSpPr>
            <p:cNvPr id="167" name="Google Shape;167;p3"/>
            <p:cNvCxnSpPr/>
            <p:nvPr/>
          </p:nvCxnSpPr>
          <p:spPr>
            <a:xfrm>
              <a:off x="8074099" y="790897"/>
              <a:ext cx="0" cy="1147576"/>
            </a:xfrm>
            <a:prstGeom prst="straightConnector1">
              <a:avLst/>
            </a:prstGeom>
            <a:noFill/>
            <a:ln w="12700" cap="flat" cmpd="sng">
              <a:solidFill>
                <a:srgbClr val="A4A4A4"/>
              </a:solidFill>
              <a:prstDash val="dash"/>
              <a:miter lim="800000"/>
              <a:headEnd type="none" w="sm" len="sm"/>
              <a:tailEnd type="none" w="sm" len="sm"/>
            </a:ln>
          </p:spPr>
        </p:cxnSp>
        <p:sp>
          <p:nvSpPr>
            <p:cNvPr id="168" name="Google Shape;168;p3"/>
            <p:cNvSpPr/>
            <p:nvPr/>
          </p:nvSpPr>
          <p:spPr>
            <a:xfrm>
              <a:off x="8037116" y="1902185"/>
              <a:ext cx="72576" cy="72576"/>
            </a:xfrm>
            <a:prstGeom prst="ellipse">
              <a:avLst/>
            </a:prstGeom>
            <a:solidFill>
              <a:srgbClr val="A4A4A4"/>
            </a:solidFill>
            <a:ln w="9525"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 name="Google Shape;169;p3"/>
          <p:cNvPicPr preferRelativeResize="0"/>
          <p:nvPr/>
        </p:nvPicPr>
        <p:blipFill rotWithShape="1">
          <a:blip r:embed="rId3">
            <a:alphaModFix/>
          </a:blip>
          <a:srcRect/>
          <a:stretch/>
        </p:blipFill>
        <p:spPr>
          <a:xfrm>
            <a:off x="10176933" y="102172"/>
            <a:ext cx="1570950" cy="8727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
        <p:cNvGrpSpPr/>
        <p:nvPr/>
      </p:nvGrpSpPr>
      <p:grpSpPr>
        <a:xfrm>
          <a:off x="0" y="0"/>
          <a:ext cx="0" cy="0"/>
          <a:chOff x="0" y="0"/>
          <a:chExt cx="0" cy="0"/>
        </a:xfrm>
      </p:grpSpPr>
      <p:sp>
        <p:nvSpPr>
          <p:cNvPr id="175" name="Google Shape;175;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4"/>
          <p:cNvSpPr txBox="1">
            <a:spLocks noGrp="1"/>
          </p:cNvSpPr>
          <p:nvPr>
            <p:ph type="title"/>
          </p:nvPr>
        </p:nvSpPr>
        <p:spPr>
          <a:xfrm>
            <a:off x="841248" y="685800"/>
            <a:ext cx="10506456" cy="115700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800"/>
              <a:buFont typeface="Calibri"/>
              <a:buNone/>
            </a:pPr>
            <a:r>
              <a:rPr lang="en-US" sz="4800"/>
              <a:t>Wi-Fi Protocols Features</a:t>
            </a:r>
            <a:endParaRPr sz="4800"/>
          </a:p>
        </p:txBody>
      </p:sp>
      <p:sp>
        <p:nvSpPr>
          <p:cNvPr id="177" name="Google Shape;177;p4"/>
          <p:cNvSpPr/>
          <p:nvPr/>
        </p:nvSpPr>
        <p:spPr>
          <a:xfrm rot="5400000">
            <a:off x="1120140" y="34093"/>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8" name="Google Shape;178;p4"/>
          <p:cNvSpPr/>
          <p:nvPr/>
        </p:nvSpPr>
        <p:spPr>
          <a:xfrm>
            <a:off x="841248" y="1958056"/>
            <a:ext cx="10506456"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79" name="Google Shape;179;p4"/>
          <p:cNvPicPr preferRelativeResize="0"/>
          <p:nvPr/>
        </p:nvPicPr>
        <p:blipFill rotWithShape="1">
          <a:blip r:embed="rId3">
            <a:alphaModFix/>
          </a:blip>
          <a:srcRect/>
          <a:stretch/>
        </p:blipFill>
        <p:spPr>
          <a:xfrm>
            <a:off x="10176933" y="102172"/>
            <a:ext cx="1570950" cy="872756"/>
          </a:xfrm>
          <a:prstGeom prst="rect">
            <a:avLst/>
          </a:prstGeom>
          <a:noFill/>
          <a:ln>
            <a:noFill/>
          </a:ln>
        </p:spPr>
      </p:pic>
      <p:graphicFrame>
        <p:nvGraphicFramePr>
          <p:cNvPr id="180" name="Google Shape;180;p4"/>
          <p:cNvGraphicFramePr/>
          <p:nvPr/>
        </p:nvGraphicFramePr>
        <p:xfrm>
          <a:off x="1545336" y="2341076"/>
          <a:ext cx="3000000" cy="3000000"/>
        </p:xfrm>
        <a:graphic>
          <a:graphicData uri="http://schemas.openxmlformats.org/drawingml/2006/table">
            <a:tbl>
              <a:tblPr firstRow="1" bandRow="1">
                <a:noFill/>
                <a:tableStyleId>{63714D3B-AAF1-4143-9872-B0D14BB50916}</a:tableStyleId>
              </a:tblPr>
              <a:tblGrid>
                <a:gridCol w="1851425">
                  <a:extLst>
                    <a:ext uri="{9D8B030D-6E8A-4147-A177-3AD203B41FA5}">
                      <a16:colId xmlns:a16="http://schemas.microsoft.com/office/drawing/2014/main" val="20000"/>
                    </a:ext>
                  </a:extLst>
                </a:gridCol>
                <a:gridCol w="1851425">
                  <a:extLst>
                    <a:ext uri="{9D8B030D-6E8A-4147-A177-3AD203B41FA5}">
                      <a16:colId xmlns:a16="http://schemas.microsoft.com/office/drawing/2014/main" val="20001"/>
                    </a:ext>
                  </a:extLst>
                </a:gridCol>
                <a:gridCol w="1851425">
                  <a:extLst>
                    <a:ext uri="{9D8B030D-6E8A-4147-A177-3AD203B41FA5}">
                      <a16:colId xmlns:a16="http://schemas.microsoft.com/office/drawing/2014/main" val="20002"/>
                    </a:ext>
                  </a:extLst>
                </a:gridCol>
                <a:gridCol w="1851425">
                  <a:extLst>
                    <a:ext uri="{9D8B030D-6E8A-4147-A177-3AD203B41FA5}">
                      <a16:colId xmlns:a16="http://schemas.microsoft.com/office/drawing/2014/main" val="20003"/>
                    </a:ext>
                  </a:extLst>
                </a:gridCol>
                <a:gridCol w="1851425">
                  <a:extLst>
                    <a:ext uri="{9D8B030D-6E8A-4147-A177-3AD203B41FA5}">
                      <a16:colId xmlns:a16="http://schemas.microsoft.com/office/drawing/2014/main" val="20004"/>
                    </a:ext>
                  </a:extLst>
                </a:gridCol>
              </a:tblGrid>
              <a:tr h="485775">
                <a:tc>
                  <a:txBody>
                    <a:bodyPr/>
                    <a:lstStyle/>
                    <a:p>
                      <a:pPr marL="0" marR="0" lvl="0" indent="0" algn="ctr" rtl="0">
                        <a:spcBef>
                          <a:spcPts val="0"/>
                        </a:spcBef>
                        <a:spcAft>
                          <a:spcPts val="0"/>
                        </a:spcAft>
                        <a:buNone/>
                      </a:pPr>
                      <a:r>
                        <a:rPr lang="en-US" sz="1800" u="none" strike="noStrike" cap="none"/>
                        <a:t>Item</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WEP</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WPA</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WPA2</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WPA3</a:t>
                      </a:r>
                      <a:endParaRPr/>
                    </a:p>
                  </a:txBody>
                  <a:tcPr marL="91450" marR="91450" marT="45725" marB="45725" anchor="ctr"/>
                </a:tc>
                <a:extLst>
                  <a:ext uri="{0D108BD9-81ED-4DB2-BD59-A6C34878D82A}">
                    <a16:rowId xmlns:a16="http://schemas.microsoft.com/office/drawing/2014/main" val="10000"/>
                  </a:ext>
                </a:extLst>
              </a:tr>
              <a:tr h="485775">
                <a:tc>
                  <a:txBody>
                    <a:bodyPr/>
                    <a:lstStyle/>
                    <a:p>
                      <a:pPr marL="0" marR="0" lvl="0" indent="0" algn="ctr" rtl="0">
                        <a:spcBef>
                          <a:spcPts val="0"/>
                        </a:spcBef>
                        <a:spcAft>
                          <a:spcPts val="0"/>
                        </a:spcAft>
                        <a:buNone/>
                      </a:pPr>
                      <a:r>
                        <a:rPr lang="en-US" sz="1800" u="none" strike="noStrike" cap="none"/>
                        <a:t>Year published</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1997</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2003</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2004</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2018</a:t>
                      </a:r>
                      <a:endParaRPr/>
                    </a:p>
                  </a:txBody>
                  <a:tcPr marL="91450" marR="91450" marT="45725" marB="45725" anchor="ctr"/>
                </a:tc>
                <a:extLst>
                  <a:ext uri="{0D108BD9-81ED-4DB2-BD59-A6C34878D82A}">
                    <a16:rowId xmlns:a16="http://schemas.microsoft.com/office/drawing/2014/main" val="10001"/>
                  </a:ext>
                </a:extLst>
              </a:tr>
              <a:tr h="485775">
                <a:tc>
                  <a:txBody>
                    <a:bodyPr/>
                    <a:lstStyle/>
                    <a:p>
                      <a:pPr marL="0" marR="0" lvl="0" indent="0" algn="ctr" rtl="0">
                        <a:spcBef>
                          <a:spcPts val="0"/>
                        </a:spcBef>
                        <a:spcAft>
                          <a:spcPts val="0"/>
                        </a:spcAft>
                        <a:buNone/>
                      </a:pPr>
                      <a:r>
                        <a:rPr lang="en-US" sz="1800" u="none" strike="noStrike" cap="none"/>
                        <a:t>Encryption</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RC4</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TKIP</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  AES / CCMP</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AES</a:t>
                      </a:r>
                      <a:endParaRPr/>
                    </a:p>
                  </a:txBody>
                  <a:tcPr marL="91450" marR="91450" marT="45725" marB="45725" anchor="ctr"/>
                </a:tc>
                <a:extLst>
                  <a:ext uri="{0D108BD9-81ED-4DB2-BD59-A6C34878D82A}">
                    <a16:rowId xmlns:a16="http://schemas.microsoft.com/office/drawing/2014/main" val="10002"/>
                  </a:ext>
                </a:extLst>
              </a:tr>
              <a:tr h="485775">
                <a:tc>
                  <a:txBody>
                    <a:bodyPr/>
                    <a:lstStyle/>
                    <a:p>
                      <a:pPr marL="0" marR="0" lvl="0" indent="0" algn="ctr" rtl="0">
                        <a:spcBef>
                          <a:spcPts val="0"/>
                        </a:spcBef>
                        <a:spcAft>
                          <a:spcPts val="0"/>
                        </a:spcAft>
                        <a:buNone/>
                      </a:pPr>
                      <a:r>
                        <a:rPr lang="en-US" sz="1800" u="none" strike="noStrike" cap="none"/>
                        <a:t>Session Key Size</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40 bits</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128 bits</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128 bits</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128/192 bits</a:t>
                      </a:r>
                      <a:endParaRPr/>
                    </a:p>
                  </a:txBody>
                  <a:tcPr marL="91450" marR="91450" marT="45725" marB="45725" anchor="ctr"/>
                </a:tc>
                <a:extLst>
                  <a:ext uri="{0D108BD9-81ED-4DB2-BD59-A6C34878D82A}">
                    <a16:rowId xmlns:a16="http://schemas.microsoft.com/office/drawing/2014/main" val="10003"/>
                  </a:ext>
                </a:extLst>
              </a:tr>
              <a:tr h="485775">
                <a:tc>
                  <a:txBody>
                    <a:bodyPr/>
                    <a:lstStyle/>
                    <a:p>
                      <a:pPr marL="0" marR="0" lvl="0" indent="0" algn="ctr" rtl="0">
                        <a:spcBef>
                          <a:spcPts val="0"/>
                        </a:spcBef>
                        <a:spcAft>
                          <a:spcPts val="0"/>
                        </a:spcAft>
                        <a:buNone/>
                      </a:pPr>
                      <a:r>
                        <a:rPr lang="en-US" sz="1800" u="none" strike="noStrike" cap="none"/>
                        <a:t>Cipher Type</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Stream</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Stream</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Block</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Block</a:t>
                      </a:r>
                      <a:endParaRPr/>
                    </a:p>
                  </a:txBody>
                  <a:tcPr marL="91450" marR="91450" marT="45725" marB="45725" anchor="ctr"/>
                </a:tc>
                <a:extLst>
                  <a:ext uri="{0D108BD9-81ED-4DB2-BD59-A6C34878D82A}">
                    <a16:rowId xmlns:a16="http://schemas.microsoft.com/office/drawing/2014/main" val="10004"/>
                  </a:ext>
                </a:extLst>
              </a:tr>
              <a:tr h="1197800">
                <a:tc>
                  <a:txBody>
                    <a:bodyPr/>
                    <a:lstStyle/>
                    <a:p>
                      <a:pPr marL="0" marR="0" lvl="0" indent="0" algn="ctr" rtl="0">
                        <a:spcBef>
                          <a:spcPts val="0"/>
                        </a:spcBef>
                        <a:spcAft>
                          <a:spcPts val="0"/>
                        </a:spcAft>
                        <a:buNone/>
                      </a:pPr>
                      <a:r>
                        <a:rPr lang="en-US" sz="1800" u="none" strike="noStrike" cap="none"/>
                        <a:t>Key Management</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Not provided</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4-way handshake</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4-way handshake</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Simultaneous Authentication of Equals</a:t>
                      </a:r>
                      <a:endParaRPr/>
                    </a:p>
                  </a:txBody>
                  <a:tcPr marL="91450" marR="91450" marT="45725" marB="45725" anchor="ctr"/>
                </a:tc>
                <a:extLst>
                  <a:ext uri="{0D108BD9-81ED-4DB2-BD59-A6C34878D82A}">
                    <a16:rowId xmlns:a16="http://schemas.microsoft.com/office/drawing/2014/main" val="10005"/>
                  </a:ext>
                </a:extLst>
              </a:tr>
            </a:tbl>
          </a:graphicData>
        </a:graphic>
      </p:graphicFrame>
      <p:sp>
        <p:nvSpPr>
          <p:cNvPr id="181" name="Google Shape;181;p4"/>
          <p:cNvSpPr/>
          <p:nvPr/>
        </p:nvSpPr>
        <p:spPr>
          <a:xfrm>
            <a:off x="5090474" y="3871600"/>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4"/>
          <p:cNvSpPr/>
          <p:nvPr/>
        </p:nvSpPr>
        <p:spPr>
          <a:xfrm rot="10800000">
            <a:off x="10962408" y="4382218"/>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 name="Google Shape;183;p4"/>
          <p:cNvSpPr/>
          <p:nvPr/>
        </p:nvSpPr>
        <p:spPr>
          <a:xfrm>
            <a:off x="7409468" y="4292662"/>
            <a:ext cx="3063711" cy="471341"/>
          </a:xfrm>
          <a:prstGeom prst="frame">
            <a:avLst>
              <a:gd name="adj1" fmla="val 12500"/>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4" name="Google Shape;184;p4"/>
          <p:cNvSpPr/>
          <p:nvPr/>
        </p:nvSpPr>
        <p:spPr>
          <a:xfrm>
            <a:off x="7390613" y="3313623"/>
            <a:ext cx="3063711" cy="471341"/>
          </a:xfrm>
          <a:prstGeom prst="frame">
            <a:avLst>
              <a:gd name="adj1" fmla="val 12500"/>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5" name="Google Shape;185;p4"/>
          <p:cNvSpPr/>
          <p:nvPr/>
        </p:nvSpPr>
        <p:spPr>
          <a:xfrm rot="10800000">
            <a:off x="10923497" y="3393751"/>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 name="Google Shape;186;p4"/>
          <p:cNvSpPr/>
          <p:nvPr/>
        </p:nvSpPr>
        <p:spPr>
          <a:xfrm rot="-5400000">
            <a:off x="9794549" y="6087349"/>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190"/>
        <p:cNvGrpSpPr/>
        <p:nvPr/>
      </p:nvGrpSpPr>
      <p:grpSpPr>
        <a:xfrm>
          <a:off x="0" y="0"/>
          <a:ext cx="0" cy="0"/>
          <a:chOff x="0" y="0"/>
          <a:chExt cx="0" cy="0"/>
        </a:xfrm>
      </p:grpSpPr>
      <p:sp>
        <p:nvSpPr>
          <p:cNvPr id="191" name="Google Shape;19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Rogue Access Point Attack</a:t>
            </a:r>
            <a:endParaRPr/>
          </a:p>
        </p:txBody>
      </p:sp>
      <p:sp>
        <p:nvSpPr>
          <p:cNvPr id="192" name="Google Shape;192;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Fake/Unauthorized Access Point</a:t>
            </a:r>
            <a:endParaRPr/>
          </a:p>
          <a:p>
            <a:pPr marL="228600" lvl="0" indent="-228600" algn="l" rtl="0">
              <a:lnSpc>
                <a:spcPct val="90000"/>
              </a:lnSpc>
              <a:spcBef>
                <a:spcPts val="1000"/>
              </a:spcBef>
              <a:spcAft>
                <a:spcPts val="0"/>
              </a:spcAft>
              <a:buClr>
                <a:schemeClr val="dk1"/>
              </a:buClr>
              <a:buSzPts val="2800"/>
              <a:buChar char="•"/>
            </a:pPr>
            <a:r>
              <a:rPr lang="en-US"/>
              <a:t>MitM attack vector</a:t>
            </a:r>
            <a:endParaRPr/>
          </a:p>
          <a:p>
            <a:pPr marL="228600" lvl="0" indent="-228600" algn="l" rtl="0">
              <a:lnSpc>
                <a:spcPct val="90000"/>
              </a:lnSpc>
              <a:spcBef>
                <a:spcPts val="1000"/>
              </a:spcBef>
              <a:spcAft>
                <a:spcPts val="0"/>
              </a:spcAft>
              <a:buClr>
                <a:schemeClr val="dk1"/>
              </a:buClr>
              <a:buSzPts val="2800"/>
              <a:buChar char="•"/>
            </a:pPr>
            <a:r>
              <a:rPr lang="en-US"/>
              <a:t>Eavesdropping opportunity</a:t>
            </a:r>
            <a:endParaRPr/>
          </a:p>
        </p:txBody>
      </p:sp>
      <p:pic>
        <p:nvPicPr>
          <p:cNvPr id="193" name="Google Shape;193;p5" descr="Regan Keim Arthur Conan Doyle router clipart Vorort Jep Prognose"/>
          <p:cNvPicPr preferRelativeResize="0"/>
          <p:nvPr/>
        </p:nvPicPr>
        <p:blipFill rotWithShape="1">
          <a:blip r:embed="rId3">
            <a:alphaModFix/>
          </a:blip>
          <a:srcRect/>
          <a:stretch/>
        </p:blipFill>
        <p:spPr>
          <a:xfrm>
            <a:off x="7670723" y="1935526"/>
            <a:ext cx="3683077" cy="3683077"/>
          </a:xfrm>
          <a:prstGeom prst="rect">
            <a:avLst/>
          </a:prstGeom>
          <a:noFill/>
          <a:ln>
            <a:noFill/>
          </a:ln>
        </p:spPr>
      </p:pic>
      <p:pic>
        <p:nvPicPr>
          <p:cNvPr id="194" name="Google Shape;194;p5" descr="Corona Virus Cartoon Vector Art, Icons, and Graphics for Free Download"/>
          <p:cNvPicPr preferRelativeResize="0"/>
          <p:nvPr/>
        </p:nvPicPr>
        <p:blipFill rotWithShape="1">
          <a:blip r:embed="rId4">
            <a:alphaModFix/>
          </a:blip>
          <a:srcRect/>
          <a:stretch/>
        </p:blipFill>
        <p:spPr>
          <a:xfrm rot="5400000">
            <a:off x="8266646" y="1695804"/>
            <a:ext cx="2491228" cy="1578415"/>
          </a:xfrm>
          <a:prstGeom prst="rect">
            <a:avLst/>
          </a:prstGeom>
          <a:noFill/>
          <a:ln>
            <a:noFill/>
          </a:ln>
        </p:spPr>
      </p:pic>
      <p:pic>
        <p:nvPicPr>
          <p:cNvPr id="195" name="Google Shape;195;p5"/>
          <p:cNvPicPr preferRelativeResize="0"/>
          <p:nvPr/>
        </p:nvPicPr>
        <p:blipFill rotWithShape="1">
          <a:blip r:embed="rId5">
            <a:alphaModFix/>
          </a:blip>
          <a:srcRect/>
          <a:stretch/>
        </p:blipFill>
        <p:spPr>
          <a:xfrm>
            <a:off x="10176933" y="102172"/>
            <a:ext cx="1570950" cy="8727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200"/>
        <p:cNvGrpSpPr/>
        <p:nvPr/>
      </p:nvGrpSpPr>
      <p:grpSpPr>
        <a:xfrm>
          <a:off x="0" y="0"/>
          <a:ext cx="0" cy="0"/>
          <a:chOff x="0" y="0"/>
          <a:chExt cx="0" cy="0"/>
        </a:xfrm>
      </p:grpSpPr>
      <p:sp>
        <p:nvSpPr>
          <p:cNvPr id="201" name="Google Shape;201;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202" name="Google Shape;202;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dk1"/>
              </a:buClr>
              <a:buSzPts val="2400"/>
              <a:buNone/>
            </a:pPr>
            <a:r>
              <a:rPr lang="en-US" b="1"/>
              <a:t>Installing create_ap</a:t>
            </a:r>
            <a:endParaRPr b="1"/>
          </a:p>
          <a:p>
            <a:pPr marL="457200" lvl="1" indent="0" algn="l" rtl="0">
              <a:lnSpc>
                <a:spcPct val="90000"/>
              </a:lnSpc>
              <a:spcBef>
                <a:spcPts val="500"/>
              </a:spcBef>
              <a:spcAft>
                <a:spcPts val="0"/>
              </a:spcAft>
              <a:buClr>
                <a:schemeClr val="dk1"/>
              </a:buClr>
              <a:buSzPts val="2400"/>
              <a:buNone/>
            </a:pPr>
            <a:endParaRPr b="1"/>
          </a:p>
          <a:p>
            <a:pPr marL="685800" lvl="1" indent="-228600" algn="l" rtl="0">
              <a:lnSpc>
                <a:spcPct val="90000"/>
              </a:lnSpc>
              <a:spcBef>
                <a:spcPts val="500"/>
              </a:spcBef>
              <a:spcAft>
                <a:spcPts val="0"/>
              </a:spcAft>
              <a:buClr>
                <a:schemeClr val="dk1"/>
              </a:buClr>
              <a:buSzPts val="2000"/>
              <a:buChar char="•"/>
            </a:pPr>
            <a:r>
              <a:rPr lang="en-US" sz="2000"/>
              <a:t>sudo apt-get install haveged hostapd git util-linux procps iproute2 iw dnsmasq iptables bettercap</a:t>
            </a:r>
            <a:endParaRPr sz="2000"/>
          </a:p>
          <a:p>
            <a:pPr marL="685800" lvl="1" indent="-228600" algn="l" rtl="0">
              <a:lnSpc>
                <a:spcPct val="90000"/>
              </a:lnSpc>
              <a:spcBef>
                <a:spcPts val="500"/>
              </a:spcBef>
              <a:spcAft>
                <a:spcPts val="0"/>
              </a:spcAft>
              <a:buClr>
                <a:schemeClr val="dk1"/>
              </a:buClr>
              <a:buSzPts val="2000"/>
              <a:buChar char="•"/>
            </a:pPr>
            <a:r>
              <a:rPr lang="en-US" sz="2000"/>
              <a:t>git clone https://github.com/oblique/create_ap</a:t>
            </a:r>
            <a:endParaRPr/>
          </a:p>
          <a:p>
            <a:pPr marL="685800" lvl="1" indent="-228600" algn="l" rtl="0">
              <a:lnSpc>
                <a:spcPct val="90000"/>
              </a:lnSpc>
              <a:spcBef>
                <a:spcPts val="500"/>
              </a:spcBef>
              <a:spcAft>
                <a:spcPts val="0"/>
              </a:spcAft>
              <a:buClr>
                <a:schemeClr val="dk1"/>
              </a:buClr>
              <a:buSzPts val="2000"/>
              <a:buChar char="•"/>
            </a:pPr>
            <a:r>
              <a:rPr lang="en-US" sz="2000"/>
              <a:t>cd create_ap</a:t>
            </a:r>
            <a:endParaRPr sz="2000"/>
          </a:p>
          <a:p>
            <a:pPr marL="685800" lvl="1" indent="-228600" algn="l" rtl="0">
              <a:lnSpc>
                <a:spcPct val="90000"/>
              </a:lnSpc>
              <a:spcBef>
                <a:spcPts val="500"/>
              </a:spcBef>
              <a:spcAft>
                <a:spcPts val="0"/>
              </a:spcAft>
              <a:buClr>
                <a:schemeClr val="dk1"/>
              </a:buClr>
              <a:buSzPts val="2000"/>
              <a:buChar char="•"/>
            </a:pPr>
            <a:r>
              <a:rPr lang="en-US" sz="2000"/>
              <a:t>sudo make install</a:t>
            </a:r>
            <a:endParaRPr/>
          </a:p>
          <a:p>
            <a:pPr marL="685800" lvl="1" indent="-228600" algn="l" rtl="0">
              <a:lnSpc>
                <a:spcPct val="90000"/>
              </a:lnSpc>
              <a:spcBef>
                <a:spcPts val="500"/>
              </a:spcBef>
              <a:spcAft>
                <a:spcPts val="0"/>
              </a:spcAft>
              <a:buClr>
                <a:schemeClr val="dk1"/>
              </a:buClr>
              <a:buSzPts val="2000"/>
              <a:buChar char="•"/>
            </a:pPr>
            <a:r>
              <a:rPr lang="en-US" sz="2000"/>
              <a:t>cd .. &amp;&amp; rm -rf create_ap</a:t>
            </a:r>
            <a:endParaRPr sz="2000"/>
          </a:p>
        </p:txBody>
      </p:sp>
      <p:pic>
        <p:nvPicPr>
          <p:cNvPr id="203" name="Google Shape;203;p6"/>
          <p:cNvPicPr preferRelativeResize="0"/>
          <p:nvPr/>
        </p:nvPicPr>
        <p:blipFill rotWithShape="1">
          <a:blip r:embed="rId3">
            <a:alphaModFix/>
          </a:blip>
          <a:srcRect/>
          <a:stretch/>
        </p:blipFill>
        <p:spPr>
          <a:xfrm>
            <a:off x="10176933" y="102172"/>
            <a:ext cx="1570950" cy="872756"/>
          </a:xfrm>
          <a:prstGeom prst="rect">
            <a:avLst/>
          </a:prstGeom>
          <a:noFill/>
          <a:ln>
            <a:noFill/>
          </a:ln>
        </p:spPr>
      </p:pic>
      <p:sp>
        <p:nvSpPr>
          <p:cNvPr id="204" name="Google Shape;204;p6"/>
          <p:cNvSpPr/>
          <p:nvPr/>
        </p:nvSpPr>
        <p:spPr>
          <a:xfrm rot="10800000">
            <a:off x="10670177" y="2873929"/>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 name="Google Shape;205;p6"/>
          <p:cNvSpPr/>
          <p:nvPr/>
        </p:nvSpPr>
        <p:spPr>
          <a:xfrm rot="10800000">
            <a:off x="10670176" y="3338804"/>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 name="Google Shape;206;p6"/>
          <p:cNvSpPr/>
          <p:nvPr/>
        </p:nvSpPr>
        <p:spPr>
          <a:xfrm rot="10800000">
            <a:off x="4695154" y="3954159"/>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210"/>
        <p:cNvGrpSpPr/>
        <p:nvPr/>
      </p:nvGrpSpPr>
      <p:grpSpPr>
        <a:xfrm>
          <a:off x="0" y="0"/>
          <a:ext cx="0" cy="0"/>
          <a:chOff x="0" y="0"/>
          <a:chExt cx="0" cy="0"/>
        </a:xfrm>
      </p:grpSpPr>
      <p:sp>
        <p:nvSpPr>
          <p:cNvPr id="211" name="Google Shape;21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212" name="Google Shape;212;p7"/>
          <p:cNvSpPr txBox="1">
            <a:spLocks noGrp="1"/>
          </p:cNvSpPr>
          <p:nvPr>
            <p:ph type="body" idx="1"/>
          </p:nvPr>
        </p:nvSpPr>
        <p:spPr>
          <a:xfrm>
            <a:off x="1577807" y="1615068"/>
            <a:ext cx="4443919" cy="631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ip a</a:t>
            </a:r>
            <a:endParaRPr/>
          </a:p>
        </p:txBody>
      </p:sp>
      <p:pic>
        <p:nvPicPr>
          <p:cNvPr id="213" name="Google Shape;213;p7"/>
          <p:cNvPicPr preferRelativeResize="0"/>
          <p:nvPr/>
        </p:nvPicPr>
        <p:blipFill rotWithShape="1">
          <a:blip r:embed="rId3">
            <a:alphaModFix/>
          </a:blip>
          <a:srcRect/>
          <a:stretch/>
        </p:blipFill>
        <p:spPr>
          <a:xfrm>
            <a:off x="2500617" y="2180216"/>
            <a:ext cx="7042218" cy="4123541"/>
          </a:xfrm>
          <a:prstGeom prst="rect">
            <a:avLst/>
          </a:prstGeom>
          <a:noFill/>
          <a:ln>
            <a:noFill/>
          </a:ln>
        </p:spPr>
      </p:pic>
      <p:pic>
        <p:nvPicPr>
          <p:cNvPr id="214" name="Google Shape;214;p7"/>
          <p:cNvPicPr preferRelativeResize="0"/>
          <p:nvPr/>
        </p:nvPicPr>
        <p:blipFill rotWithShape="1">
          <a:blip r:embed="rId4">
            <a:alphaModFix/>
          </a:blip>
          <a:srcRect/>
          <a:stretch/>
        </p:blipFill>
        <p:spPr>
          <a:xfrm>
            <a:off x="10176933" y="102172"/>
            <a:ext cx="1570950" cy="872756"/>
          </a:xfrm>
          <a:prstGeom prst="rect">
            <a:avLst/>
          </a:prstGeom>
          <a:noFill/>
          <a:ln>
            <a:noFill/>
          </a:ln>
        </p:spPr>
      </p:pic>
      <p:sp>
        <p:nvSpPr>
          <p:cNvPr id="215" name="Google Shape;215;p7"/>
          <p:cNvSpPr/>
          <p:nvPr/>
        </p:nvSpPr>
        <p:spPr>
          <a:xfrm rot="10800000">
            <a:off x="9752726" y="5673689"/>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219"/>
        <p:cNvGrpSpPr/>
        <p:nvPr/>
      </p:nvGrpSpPr>
      <p:grpSpPr>
        <a:xfrm>
          <a:off x="0" y="0"/>
          <a:ext cx="0" cy="0"/>
          <a:chOff x="0" y="0"/>
          <a:chExt cx="0" cy="0"/>
        </a:xfrm>
      </p:grpSpPr>
      <p:sp>
        <p:nvSpPr>
          <p:cNvPr id="220" name="Google Shape;22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221" name="Google Shape;221;p8"/>
          <p:cNvSpPr txBox="1">
            <a:spLocks noGrp="1"/>
          </p:cNvSpPr>
          <p:nvPr>
            <p:ph type="body" idx="1"/>
          </p:nvPr>
        </p:nvSpPr>
        <p:spPr>
          <a:xfrm>
            <a:off x="838199" y="1825625"/>
            <a:ext cx="5006420" cy="631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Create_ap  wlan1  eth0  FreeWifi</a:t>
            </a:r>
            <a:endParaRPr/>
          </a:p>
        </p:txBody>
      </p:sp>
      <p:pic>
        <p:nvPicPr>
          <p:cNvPr id="222" name="Google Shape;222;p8"/>
          <p:cNvPicPr preferRelativeResize="0"/>
          <p:nvPr/>
        </p:nvPicPr>
        <p:blipFill rotWithShape="1">
          <a:blip r:embed="rId3">
            <a:alphaModFix/>
          </a:blip>
          <a:srcRect/>
          <a:stretch/>
        </p:blipFill>
        <p:spPr>
          <a:xfrm>
            <a:off x="838199" y="3190306"/>
            <a:ext cx="10306050" cy="2609850"/>
          </a:xfrm>
          <a:prstGeom prst="rect">
            <a:avLst/>
          </a:prstGeom>
          <a:noFill/>
          <a:ln>
            <a:noFill/>
          </a:ln>
        </p:spPr>
      </p:pic>
      <p:pic>
        <p:nvPicPr>
          <p:cNvPr id="223" name="Google Shape;223;p8"/>
          <p:cNvPicPr preferRelativeResize="0"/>
          <p:nvPr/>
        </p:nvPicPr>
        <p:blipFill rotWithShape="1">
          <a:blip r:embed="rId4">
            <a:alphaModFix/>
          </a:blip>
          <a:srcRect/>
          <a:stretch/>
        </p:blipFill>
        <p:spPr>
          <a:xfrm>
            <a:off x="10176933" y="102172"/>
            <a:ext cx="1570950" cy="872756"/>
          </a:xfrm>
          <a:prstGeom prst="rect">
            <a:avLst/>
          </a:prstGeom>
          <a:noFill/>
          <a:ln>
            <a:noFill/>
          </a:ln>
        </p:spPr>
      </p:pic>
      <p:sp>
        <p:nvSpPr>
          <p:cNvPr id="224" name="Google Shape;224;p8"/>
          <p:cNvSpPr/>
          <p:nvPr/>
        </p:nvSpPr>
        <p:spPr>
          <a:xfrm rot="-5400000">
            <a:off x="2778607" y="2274548"/>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Google Shape;225;p8"/>
          <p:cNvSpPr/>
          <p:nvPr/>
        </p:nvSpPr>
        <p:spPr>
          <a:xfrm rot="-5400000">
            <a:off x="3716839" y="2272519"/>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Google Shape;226;p8"/>
          <p:cNvSpPr/>
          <p:nvPr/>
        </p:nvSpPr>
        <p:spPr>
          <a:xfrm rot="-5400000">
            <a:off x="4844251" y="2272519"/>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Google Shape;227;p8"/>
          <p:cNvSpPr txBox="1"/>
          <p:nvPr/>
        </p:nvSpPr>
        <p:spPr>
          <a:xfrm>
            <a:off x="2330948" y="2663687"/>
            <a:ext cx="131952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chemeClr val="dk1"/>
                </a:solidFill>
                <a:latin typeface="Calibri"/>
                <a:ea typeface="Calibri"/>
                <a:cs typeface="Calibri"/>
                <a:sym typeface="Calibri"/>
              </a:rPr>
              <a:t>Internet</a:t>
            </a:r>
            <a:endParaRPr/>
          </a:p>
          <a:p>
            <a:pPr marL="0" marR="0" lvl="0" indent="0" algn="ctr" rtl="0">
              <a:spcBef>
                <a:spcPts val="0"/>
              </a:spcBef>
              <a:spcAft>
                <a:spcPts val="0"/>
              </a:spcAft>
              <a:buNone/>
            </a:pPr>
            <a:r>
              <a:rPr lang="en-US" sz="1200" b="0" i="0" u="none" strike="noStrike" cap="none">
                <a:solidFill>
                  <a:schemeClr val="dk1"/>
                </a:solidFill>
                <a:latin typeface="Calibri"/>
                <a:ea typeface="Calibri"/>
                <a:cs typeface="Calibri"/>
                <a:sym typeface="Calibri"/>
              </a:rPr>
              <a:t>Connection</a:t>
            </a:r>
            <a:endParaRPr/>
          </a:p>
        </p:txBody>
      </p:sp>
      <p:sp>
        <p:nvSpPr>
          <p:cNvPr id="228" name="Google Shape;228;p8"/>
          <p:cNvSpPr txBox="1"/>
          <p:nvPr/>
        </p:nvSpPr>
        <p:spPr>
          <a:xfrm>
            <a:off x="3269180" y="2661658"/>
            <a:ext cx="131952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chemeClr val="dk1"/>
                </a:solidFill>
                <a:latin typeface="Calibri"/>
                <a:ea typeface="Calibri"/>
                <a:cs typeface="Calibri"/>
                <a:sym typeface="Calibri"/>
              </a:rPr>
              <a:t>Hotspot Eth Connection</a:t>
            </a:r>
            <a:endParaRPr/>
          </a:p>
        </p:txBody>
      </p:sp>
      <p:sp>
        <p:nvSpPr>
          <p:cNvPr id="229" name="Google Shape;229;p8"/>
          <p:cNvSpPr txBox="1"/>
          <p:nvPr/>
        </p:nvSpPr>
        <p:spPr>
          <a:xfrm>
            <a:off x="4396592" y="2686304"/>
            <a:ext cx="131952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chemeClr val="dk1"/>
                </a:solidFill>
                <a:latin typeface="Calibri"/>
                <a:ea typeface="Calibri"/>
                <a:cs typeface="Calibri"/>
                <a:sym typeface="Calibri"/>
              </a:rPr>
              <a:t>SSID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88000">
              <a:srgbClr val="FFFFFF">
                <a:alpha val="0"/>
              </a:srgbClr>
            </a:gs>
            <a:gs pos="100000">
              <a:srgbClr val="A9BEE4"/>
            </a:gs>
          </a:gsLst>
          <a:lin ang="5400000" scaled="0"/>
        </a:gradFill>
        <a:effectLst/>
      </p:bgPr>
    </p:bg>
    <p:spTree>
      <p:nvGrpSpPr>
        <p:cNvPr id="1" name="Shape 233"/>
        <p:cNvGrpSpPr/>
        <p:nvPr/>
      </p:nvGrpSpPr>
      <p:grpSpPr>
        <a:xfrm>
          <a:off x="0" y="0"/>
          <a:ext cx="0" cy="0"/>
          <a:chOff x="0" y="0"/>
          <a:chExt cx="0" cy="0"/>
        </a:xfrm>
      </p:grpSpPr>
      <p:sp>
        <p:nvSpPr>
          <p:cNvPr id="234" name="Google Shape;234;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Implementation</a:t>
            </a:r>
            <a:endParaRPr/>
          </a:p>
        </p:txBody>
      </p:sp>
      <p:sp>
        <p:nvSpPr>
          <p:cNvPr id="235" name="Google Shape;235;p9"/>
          <p:cNvSpPr txBox="1">
            <a:spLocks noGrp="1"/>
          </p:cNvSpPr>
          <p:nvPr>
            <p:ph type="body" idx="1"/>
          </p:nvPr>
        </p:nvSpPr>
        <p:spPr>
          <a:xfrm>
            <a:off x="838199" y="1825625"/>
            <a:ext cx="4443919" cy="631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Clients Connecting</a:t>
            </a:r>
            <a:endParaRPr/>
          </a:p>
        </p:txBody>
      </p:sp>
      <p:pic>
        <p:nvPicPr>
          <p:cNvPr id="236" name="Google Shape;236;p9"/>
          <p:cNvPicPr preferRelativeResize="0"/>
          <p:nvPr/>
        </p:nvPicPr>
        <p:blipFill rotWithShape="1">
          <a:blip r:embed="rId3">
            <a:alphaModFix/>
          </a:blip>
          <a:srcRect/>
          <a:stretch/>
        </p:blipFill>
        <p:spPr>
          <a:xfrm>
            <a:off x="838199" y="2591698"/>
            <a:ext cx="10144125" cy="3590925"/>
          </a:xfrm>
          <a:prstGeom prst="rect">
            <a:avLst/>
          </a:prstGeom>
          <a:noFill/>
          <a:ln>
            <a:noFill/>
          </a:ln>
        </p:spPr>
      </p:pic>
      <p:pic>
        <p:nvPicPr>
          <p:cNvPr id="237" name="Google Shape;237;p9"/>
          <p:cNvPicPr preferRelativeResize="0"/>
          <p:nvPr/>
        </p:nvPicPr>
        <p:blipFill rotWithShape="1">
          <a:blip r:embed="rId4">
            <a:alphaModFix/>
          </a:blip>
          <a:srcRect/>
          <a:stretch/>
        </p:blipFill>
        <p:spPr>
          <a:xfrm>
            <a:off x="10176933" y="102172"/>
            <a:ext cx="1570950" cy="872756"/>
          </a:xfrm>
          <a:prstGeom prst="rect">
            <a:avLst/>
          </a:prstGeom>
          <a:noFill/>
          <a:ln>
            <a:noFill/>
          </a:ln>
        </p:spPr>
      </p:pic>
      <p:sp>
        <p:nvSpPr>
          <p:cNvPr id="238" name="Google Shape;238;p9"/>
          <p:cNvSpPr/>
          <p:nvPr/>
        </p:nvSpPr>
        <p:spPr>
          <a:xfrm rot="10800000">
            <a:off x="7843706" y="5160790"/>
            <a:ext cx="424207" cy="329938"/>
          </a:xfrm>
          <a:prstGeom prst="rightArrow">
            <a:avLst>
              <a:gd name="adj1" fmla="val 50000"/>
              <a:gd name="adj2" fmla="val 5000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1254</Words>
  <Application>Microsoft Macintosh PowerPoint</Application>
  <PresentationFormat>Widescreen</PresentationFormat>
  <Paragraphs>175</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Courier New</vt:lpstr>
      <vt:lpstr>Noto Sans Symbols</vt:lpstr>
      <vt:lpstr>Office Theme</vt:lpstr>
      <vt:lpstr>Wi-Fi Security Protocols</vt:lpstr>
      <vt:lpstr>Table of Content:</vt:lpstr>
      <vt:lpstr>Background</vt:lpstr>
      <vt:lpstr>Wi-Fi Protocols Features</vt:lpstr>
      <vt:lpstr>Rogue Access Point Attack</vt:lpstr>
      <vt:lpstr>Implementation</vt:lpstr>
      <vt:lpstr>Implementation</vt:lpstr>
      <vt:lpstr>Implementation</vt:lpstr>
      <vt:lpstr>Implementation</vt:lpstr>
      <vt:lpstr>Implementation</vt:lpstr>
      <vt:lpstr>Implementation</vt:lpstr>
      <vt:lpstr>Brute Force Attack</vt:lpstr>
      <vt:lpstr>Implementation</vt:lpstr>
      <vt:lpstr>Implementation</vt:lpstr>
      <vt:lpstr>Implementation</vt:lpstr>
      <vt:lpstr>Implementation</vt:lpstr>
      <vt:lpstr>Implementation</vt:lpstr>
      <vt:lpstr>Implementation</vt:lpstr>
      <vt:lpstr>Implementation</vt:lpstr>
      <vt:lpstr>PTW Attack</vt:lpstr>
      <vt:lpstr>Implementation</vt:lpstr>
      <vt:lpstr>Implementation</vt:lpstr>
      <vt:lpstr>Implementation</vt:lpstr>
      <vt:lpstr>Implementation</vt:lpstr>
      <vt:lpstr>Implementation</vt:lpstr>
      <vt:lpstr>Implementation</vt:lpstr>
      <vt:lpstr>Counter Measures</vt:lpstr>
      <vt:lpstr>Counter Measures</vt:lpstr>
      <vt:lpstr>Thank You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 Security Protocols</dc:title>
  <dc:creator>Ahmad Kanj</dc:creator>
  <cp:lastModifiedBy>Youssef Masmoudi</cp:lastModifiedBy>
  <cp:revision>1</cp:revision>
  <dcterms:created xsi:type="dcterms:W3CDTF">2023-03-27T16:32:59Z</dcterms:created>
  <dcterms:modified xsi:type="dcterms:W3CDTF">2023-08-27T15:00:08Z</dcterms:modified>
</cp:coreProperties>
</file>